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embeddedFontLst>
    <p:embeddedFont>
      <p:font typeface="Noto Sans Symbols Black"/>
      <p:bold r:id="rId42"/>
    </p:embeddedFont>
    <p:embeddedFont>
      <p:font typeface="PT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E69B98-4791-4903-86D7-888128B020A6}">
  <a:tblStyle styleId="{82E69B98-4791-4903-86D7-888128B020A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9B48304-1DFC-4A7E-800A-6E7246382F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otoSansSymbolsBlack-bold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TSans-bold.fntdata"/><Relationship Id="rId21" Type="http://schemas.openxmlformats.org/officeDocument/2006/relationships/slide" Target="slides/slide16.xml"/><Relationship Id="rId43" Type="http://schemas.openxmlformats.org/officeDocument/2006/relationships/font" Target="fonts/PTSans-regular.fntdata"/><Relationship Id="rId24" Type="http://schemas.openxmlformats.org/officeDocument/2006/relationships/slide" Target="slides/slide19.xml"/><Relationship Id="rId46" Type="http://schemas.openxmlformats.org/officeDocument/2006/relationships/font" Target="fonts/PT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PT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A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Shayn 2:45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35d5bc472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735d5bc472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5dbb59dcd_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75dbb59dcd_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5dbb59dcd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75dbb59dcd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75ead9793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75ead9793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75ead9793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75dbb59dcd_5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75dbb59dcd_5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5dbb59dcd_4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75dbb59dcd_4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735d5bc472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735d5bc472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5dbb59dcd_4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75dbb59dcd_4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75dbb59dcd_4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35d5bc472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735d5bc472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35d5bc472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735d5bc472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735d5bc472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735d5bc472_0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735d5bc472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735d5bc472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/>
              <a:t>1:34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/>
              <a:t>3:34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/>
              <a:t>5:30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7:00</a:t>
            </a:r>
            <a:endParaRPr/>
          </a:p>
        </p:txBody>
      </p:sp>
      <p:sp>
        <p:nvSpPr>
          <p:cNvPr id="412" name="Google Shape;4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735d5bc472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735d5bc472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35d5bc472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735d5bc472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35d5bc472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735d5bc472_0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35d5bc47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735d5bc47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5da9fea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75da9fea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75da9fea8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5dbb59dcd_4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5dbb59dcd_4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75dbb59dcd_4_5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75dbb59dcd_4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75dbb59dcd_4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5dbb59dcd_4_6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75dbb59dcd_4_6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75dbb59dcd_4_5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75dbb59dcd_4_5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5da9fea8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75da9fea8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75da9fea8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35d5bc47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735d5bc47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35d5bc472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735d5bc472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35d5bc472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735d5bc472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35d5bc472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735d5bc472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35d5bc472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735d5bc472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35d5bc472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1:24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735d5bc472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999759">
            <a:off x="1292068" y="-612610"/>
            <a:ext cx="5135041" cy="700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055" y="4792776"/>
            <a:ext cx="1760572" cy="184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food&#10;&#10;Description automatically generated"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7849" y="6139546"/>
            <a:ext cx="598271" cy="701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i.org/10.1016/j.isprsjprs.2025.01.020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39.jpg"/><Relationship Id="rId5" Type="http://schemas.openxmlformats.org/officeDocument/2006/relationships/image" Target="../media/image26.jpg"/><Relationship Id="rId6" Type="http://schemas.openxmlformats.org/officeDocument/2006/relationships/image" Target="../media/image23.jpg"/><Relationship Id="rId7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Relationship Id="rId4" Type="http://schemas.openxmlformats.org/officeDocument/2006/relationships/image" Target="../media/image42.jpg"/><Relationship Id="rId5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Relationship Id="rId4" Type="http://schemas.openxmlformats.org/officeDocument/2006/relationships/image" Target="../media/image43.jpg"/><Relationship Id="rId5" Type="http://schemas.openxmlformats.org/officeDocument/2006/relationships/image" Target="../media/image4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jp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5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11.jpg"/><Relationship Id="rId6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3.jpg"/><Relationship Id="rId5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320525" y="1762600"/>
            <a:ext cx="5030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AU" sz="4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Surveyed Approach to </a:t>
            </a:r>
            <a:endParaRPr b="1" sz="40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AU" sz="4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Remote Sensing Image Caption Generation Using the RSICD Dataset</a:t>
            </a:r>
            <a:endParaRPr b="1" sz="59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826363" y="2826750"/>
            <a:ext cx="56832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4000">
                <a:solidFill>
                  <a:schemeClr val="dk1"/>
                </a:solidFill>
              </a:rPr>
              <a:t>COMP9444 Project</a:t>
            </a:r>
            <a:endParaRPr b="1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7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Shayan ziaei</a:t>
            </a:r>
            <a:r>
              <a:rPr i="0" lang="en-AU" sz="27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(</a:t>
            </a:r>
            <a:r>
              <a:rPr lang="en-AU" sz="27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z5527663</a:t>
            </a:r>
            <a:r>
              <a:rPr i="0" lang="en-AU" sz="27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  <a:endParaRPr i="0" sz="27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27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Pankaj Patel (z5519861)</a:t>
            </a:r>
            <a:endParaRPr sz="27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7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Revathi Sridhar Surya</a:t>
            </a:r>
            <a:r>
              <a:rPr i="0" lang="en-AU" sz="27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(z</a:t>
            </a:r>
            <a:r>
              <a:rPr lang="en-AU" sz="27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5520480</a:t>
            </a:r>
            <a:r>
              <a:rPr i="0" lang="en-AU" sz="27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  <a:endParaRPr i="0" sz="27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27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Sachin Singh (z5525041)</a:t>
            </a:r>
            <a:endParaRPr sz="27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7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Jason Widjaja</a:t>
            </a:r>
            <a:r>
              <a:rPr i="0" lang="en-AU" sz="27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(z</a:t>
            </a:r>
            <a:r>
              <a:rPr lang="en-AU" sz="27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5494973</a:t>
            </a:r>
            <a:r>
              <a:rPr i="0" lang="en-AU" sz="27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  <a:endParaRPr sz="13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02" name="Google Shape;102;p15" title="Some-images-and-two-image-captioning-pairs-in-RSICD-data-sets-It-can-be-observed-that.png"/>
          <p:cNvPicPr preferRelativeResize="0"/>
          <p:nvPr/>
        </p:nvPicPr>
        <p:blipFill rotWithShape="1">
          <a:blip r:embed="rId3">
            <a:alphaModFix/>
          </a:blip>
          <a:srcRect b="0" l="0" r="74050" t="0"/>
          <a:stretch/>
        </p:blipFill>
        <p:spPr>
          <a:xfrm rot="5400000">
            <a:off x="7810126" y="-1858950"/>
            <a:ext cx="1943274" cy="626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5826363" y="3379825"/>
            <a:ext cx="568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4000">
                <a:solidFill>
                  <a:schemeClr val="dk1"/>
                </a:solidFill>
              </a:rPr>
              <a:t>Code Geass</a:t>
            </a:r>
            <a:endParaRPr sz="1300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820925" y="5229588"/>
            <a:ext cx="10782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None/>
            </a:pPr>
            <a:r>
              <a:rPr b="1" lang="en-AU" sz="2400">
                <a:latin typeface="PT Sans"/>
                <a:ea typeface="PT Sans"/>
                <a:cs typeface="PT Sans"/>
                <a:sym typeface="PT Sans"/>
              </a:rPr>
              <a:t>Sourced from </a:t>
            </a:r>
            <a:r>
              <a:rPr b="1" lang="en-AU" sz="2400">
                <a:solidFill>
                  <a:srgbClr val="1F232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 Google Earth, Baidu Map, MapABC, Tianditu</a:t>
            </a: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(Lu et al. 2017) </a:t>
            </a:r>
            <a:endParaRPr b="1" sz="24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01" name="Google Shape;201;p24" title="Screenshot 2025-07-25 at 10.41.39 PM.png"/>
          <p:cNvPicPr preferRelativeResize="0"/>
          <p:nvPr/>
        </p:nvPicPr>
        <p:blipFill rotWithShape="1">
          <a:blip r:embed="rId3">
            <a:alphaModFix/>
          </a:blip>
          <a:srcRect b="0" l="0" r="65978" t="0"/>
          <a:stretch/>
        </p:blipFill>
        <p:spPr>
          <a:xfrm>
            <a:off x="730626" y="1695901"/>
            <a:ext cx="1443171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 title="Screenshot 2025-07-25 at 10.41.39 PM.png"/>
          <p:cNvPicPr preferRelativeResize="0"/>
          <p:nvPr/>
        </p:nvPicPr>
        <p:blipFill rotWithShape="1">
          <a:blip r:embed="rId3">
            <a:alphaModFix/>
          </a:blip>
          <a:srcRect b="4655" l="34518" r="34249" t="15074"/>
          <a:stretch/>
        </p:blipFill>
        <p:spPr>
          <a:xfrm>
            <a:off x="864272" y="2783439"/>
            <a:ext cx="1275584" cy="88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 title="Screenshot 2025-07-25 at 10.41.39 PM.png"/>
          <p:cNvPicPr preferRelativeResize="0"/>
          <p:nvPr/>
        </p:nvPicPr>
        <p:blipFill rotWithShape="1">
          <a:blip r:embed="rId3">
            <a:alphaModFix/>
          </a:blip>
          <a:srcRect b="4831" l="66960" r="3592" t="14904"/>
          <a:stretch/>
        </p:blipFill>
        <p:spPr>
          <a:xfrm>
            <a:off x="937189" y="3666765"/>
            <a:ext cx="1202685" cy="88332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 flipH="1">
            <a:off x="2375800" y="1695910"/>
            <a:ext cx="426000" cy="2834700"/>
          </a:xfrm>
          <a:prstGeom prst="leftBrace">
            <a:avLst>
              <a:gd fmla="val 50000" name="adj1"/>
              <a:gd fmla="val 51769" name="adj2"/>
            </a:avLst>
          </a:prstGeom>
          <a:noFill/>
          <a:ln cap="flat" cmpd="sng" w="113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9200" lIns="109200" spcFirstLastPara="1" rIns="109200" wrap="square" tIns="109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rgbClr val="0000FF"/>
              </a:solidFill>
            </a:endParaRPr>
          </a:p>
        </p:txBody>
      </p:sp>
      <p:pic>
        <p:nvPicPr>
          <p:cNvPr id="205" name="Google Shape;205;p24" title="example copy.PNG"/>
          <p:cNvPicPr preferRelativeResize="0"/>
          <p:nvPr/>
        </p:nvPicPr>
        <p:blipFill rotWithShape="1">
          <a:blip r:embed="rId4">
            <a:alphaModFix/>
          </a:blip>
          <a:srcRect b="0" l="0" r="77885" t="0"/>
          <a:stretch/>
        </p:blipFill>
        <p:spPr>
          <a:xfrm>
            <a:off x="3022100" y="1873712"/>
            <a:ext cx="2365825" cy="2164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-280200" y="512525"/>
            <a:ext cx="12600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None/>
            </a:pPr>
            <a:r>
              <a:rPr b="1" lang="en-AU" sz="3100">
                <a:latin typeface="PT Sans"/>
                <a:ea typeface="PT Sans"/>
                <a:cs typeface="PT Sans"/>
                <a:sym typeface="PT Sans"/>
              </a:rPr>
              <a:t>Dataset: </a:t>
            </a:r>
            <a:r>
              <a:rPr b="1" lang="en-AU" sz="31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10921</a:t>
            </a:r>
            <a:r>
              <a:rPr b="1" lang="en-AU" sz="3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remote sensing images (8734 Training images)</a:t>
            </a:r>
            <a:endParaRPr b="1" sz="3100">
              <a:solidFill>
                <a:srgbClr val="34A753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None/>
            </a:pPr>
            <a:r>
              <a:t/>
            </a:r>
            <a:endParaRPr b="1" sz="16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3022100" y="4360475"/>
            <a:ext cx="78834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200" lIns="109200" spcFirstLastPara="1" rIns="109200" wrap="square" tIns="109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None/>
            </a:pPr>
            <a:r>
              <a:rPr b="1" lang="en-AU" sz="19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(31 classes) </a:t>
            </a:r>
            <a:r>
              <a:rPr b="1" lang="en-AU" sz="19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10921 images</a:t>
            </a:r>
            <a:r>
              <a:rPr b="1" lang="en-AU" sz="19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  </a:t>
            </a:r>
            <a:r>
              <a:rPr b="1" lang="en-AU" sz="19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x 5 captions  </a:t>
            </a:r>
            <a:r>
              <a:rPr b="1" lang="en-AU" sz="19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= </a:t>
            </a:r>
            <a:r>
              <a:rPr b="1" lang="en-AU" sz="1900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54,605 image-caption pairs</a:t>
            </a:r>
            <a:endParaRPr b="1" sz="1900">
              <a:solidFill>
                <a:srgbClr val="34A753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None/>
            </a:pPr>
            <a:r>
              <a:t/>
            </a:r>
            <a:endParaRPr b="1" sz="18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455075" y="1786150"/>
            <a:ext cx="600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T Sans"/>
              <a:buAutoNum type="arabicPeriod"/>
            </a:pPr>
            <a:r>
              <a:rPr lang="en-AU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An old court is surrounded by white houses.</a:t>
            </a:r>
            <a:endParaRPr>
              <a:solidFill>
                <a:srgbClr val="0000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T Sans"/>
              <a:buAutoNum type="arabicPeriod"/>
            </a:pPr>
            <a:r>
              <a:rPr lang="en-AU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A playground is surrounded by many trees and long buildings.</a:t>
            </a:r>
            <a:endParaRPr>
              <a:solidFill>
                <a:srgbClr val="0000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T Sans"/>
              <a:buAutoNum type="arabicPeriod"/>
            </a:pPr>
            <a:r>
              <a:rPr lang="en-AU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A playground with basketball fields next to it is surrounded by many green trees and buildings.</a:t>
            </a:r>
            <a:endParaRPr>
              <a:solidFill>
                <a:srgbClr val="0000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T Sans"/>
              <a:buAutoNum type="arabicPeriod"/>
            </a:pPr>
            <a:r>
              <a:rPr lang="en-AU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Many green trees and several long buildings are around a playground.</a:t>
            </a:r>
            <a:endParaRPr>
              <a:solidFill>
                <a:srgbClr val="0000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T Sans"/>
              <a:buAutoNum type="arabicPeriod"/>
            </a:pPr>
            <a:r>
              <a:rPr lang="en-AU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This narrow, oval football field and closing basketball court, tennis court, parking lot together form this area, with plants wreathing it.</a:t>
            </a:r>
            <a:endParaRPr>
              <a:solidFill>
                <a:srgbClr val="0000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823022" y="6225550"/>
            <a:ext cx="393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Pankaj Patel (z5519861)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674210" y="549550"/>
            <a:ext cx="50628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8450" lIns="98450" spcFirstLastPara="1" rIns="98450" wrap="square" tIns="9845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r>
              <a:rPr b="1" lang="en-AU" sz="3630">
                <a:latin typeface="PT Sans"/>
                <a:ea typeface="PT Sans"/>
                <a:cs typeface="PT Sans"/>
                <a:sym typeface="PT Sans"/>
              </a:rPr>
              <a:t>Captions Inconsistency</a:t>
            </a:r>
            <a:endParaRPr b="1" sz="363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6" name="Google Shape;216;p25" title="Screenshot 2025-07-25 at 10.42.13 PM.png"/>
          <p:cNvPicPr preferRelativeResize="0"/>
          <p:nvPr/>
        </p:nvPicPr>
        <p:blipFill rotWithShape="1">
          <a:blip r:embed="rId3">
            <a:alphaModFix/>
          </a:blip>
          <a:srcRect b="20520" l="2953" r="13615" t="8912"/>
          <a:stretch/>
        </p:blipFill>
        <p:spPr>
          <a:xfrm>
            <a:off x="919650" y="2640400"/>
            <a:ext cx="6071677" cy="174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753475" y="4534500"/>
            <a:ext cx="69420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8450" lIns="98450" spcFirstLastPara="1" rIns="98450" wrap="square" tIns="984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r>
              <a:rPr lang="en-AU" sz="1800">
                <a:solidFill>
                  <a:srgbClr val="7030A0"/>
                </a:solidFill>
              </a:rPr>
              <a:t>As a result metrics </a:t>
            </a:r>
            <a:r>
              <a:rPr lang="en-AU" sz="1800">
                <a:solidFill>
                  <a:srgbClr val="7030A0"/>
                </a:solidFill>
              </a:rPr>
              <a:t> like BLEU (number of n-word exact match) or CIDEr </a:t>
            </a:r>
            <a:r>
              <a:rPr b="1" lang="en-AU" sz="1800">
                <a:solidFill>
                  <a:srgbClr val="7030A0"/>
                </a:solidFill>
              </a:rPr>
              <a:t>easier to optimize</a:t>
            </a:r>
            <a:r>
              <a:rPr lang="en-AU" sz="1800">
                <a:solidFill>
                  <a:srgbClr val="7030A0"/>
                </a:solidFill>
              </a:rPr>
              <a:t> (less linguistic variation to match). </a:t>
            </a:r>
            <a:endParaRPr sz="1800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r>
              <a:rPr b="1" lang="en-AU" sz="1800">
                <a:solidFill>
                  <a:srgbClr val="7030A0"/>
                </a:solidFill>
              </a:rPr>
              <a:t>Inflates performance</a:t>
            </a:r>
            <a:r>
              <a:rPr lang="en-AU" sz="1800">
                <a:solidFill>
                  <a:srgbClr val="7030A0"/>
                </a:solidFill>
              </a:rPr>
              <a:t> due to low lexical diversity</a:t>
            </a:r>
            <a:endParaRPr b="1" sz="1800">
              <a:solidFill>
                <a:srgbClr val="7030A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674199" y="1393288"/>
            <a:ext cx="64425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8450" lIns="98450" spcFirstLastPara="1" rIns="98450" wrap="square" tIns="984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1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RSICD dataset  lack flexibility and diversity, often providing</a:t>
            </a:r>
            <a:r>
              <a:rPr lang="en-AU" sz="1815"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AU" sz="181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similar descriptive sentences, but not indicating any intentional ordering. </a:t>
            </a:r>
            <a:endParaRPr sz="203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9341399" y="549550"/>
            <a:ext cx="1645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2085">
                <a:solidFill>
                  <a:srgbClr val="4A86E8"/>
                </a:solidFill>
                <a:latin typeface="PT Sans"/>
                <a:ea typeface="PT Sans"/>
                <a:cs typeface="PT Sans"/>
                <a:sym typeface="PT Sans"/>
              </a:rPr>
              <a:t>5 sentences</a:t>
            </a:r>
            <a:endParaRPr b="1" sz="2085">
              <a:solidFill>
                <a:srgbClr val="4A86E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9671254" y="5116956"/>
            <a:ext cx="1645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208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2 sentences </a:t>
            </a:r>
            <a:endParaRPr b="1" sz="2085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7370348" y="1169757"/>
            <a:ext cx="1732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2085">
                <a:solidFill>
                  <a:srgbClr val="FFAB40"/>
                </a:solidFill>
                <a:latin typeface="PT Sans"/>
                <a:ea typeface="PT Sans"/>
                <a:cs typeface="PT Sans"/>
                <a:sym typeface="PT Sans"/>
              </a:rPr>
              <a:t>4 sentences</a:t>
            </a:r>
            <a:endParaRPr b="1" sz="2085">
              <a:solidFill>
                <a:srgbClr val="FFAB4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22" name="Google Shape;222;p25" title="Screenshot 2025-08-03 at 7.10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56935">
            <a:off x="7914403" y="1801185"/>
            <a:ext cx="3080519" cy="308332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10086702" y="1348057"/>
            <a:ext cx="1398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1737">
                <a:solidFill>
                  <a:srgbClr val="7030A0"/>
                </a:solidFill>
                <a:latin typeface="PT Sans"/>
                <a:ea typeface="PT Sans"/>
                <a:cs typeface="PT Sans"/>
                <a:sym typeface="PT Sans"/>
              </a:rPr>
              <a:t>1 sentence</a:t>
            </a:r>
            <a:endParaRPr b="1" sz="1737">
              <a:solidFill>
                <a:srgbClr val="7030A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7370347" y="4957828"/>
            <a:ext cx="1470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1853">
                <a:solidFill>
                  <a:srgbClr val="188038"/>
                </a:solidFill>
                <a:latin typeface="PT Sans"/>
                <a:ea typeface="PT Sans"/>
                <a:cs typeface="PT Sans"/>
                <a:sym typeface="PT Sans"/>
              </a:rPr>
              <a:t>3 sentences</a:t>
            </a:r>
            <a:endParaRPr b="1" sz="1853">
              <a:solidFill>
                <a:srgbClr val="18803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9781814" y="2916332"/>
            <a:ext cx="890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1737">
                <a:latin typeface="PT Sans"/>
                <a:ea typeface="PT Sans"/>
                <a:cs typeface="PT Sans"/>
                <a:sym typeface="PT Sans"/>
              </a:rPr>
              <a:t>44.4%</a:t>
            </a:r>
            <a:endParaRPr b="1" sz="1737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8840272" y="4222598"/>
            <a:ext cx="1021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2085">
                <a:latin typeface="PT Sans"/>
                <a:ea typeface="PT Sans"/>
                <a:cs typeface="PT Sans"/>
                <a:sym typeface="PT Sans"/>
              </a:rPr>
              <a:t>15.3%</a:t>
            </a:r>
            <a:endParaRPr b="1" sz="2085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8260940" y="3417454"/>
            <a:ext cx="676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1853">
                <a:latin typeface="PT Sans"/>
                <a:ea typeface="PT Sans"/>
                <a:cs typeface="PT Sans"/>
                <a:sym typeface="PT Sans"/>
              </a:rPr>
              <a:t>20%</a:t>
            </a:r>
            <a:endParaRPr b="1" sz="1853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8193361" y="2395755"/>
            <a:ext cx="1021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2085">
                <a:latin typeface="PT Sans"/>
                <a:ea typeface="PT Sans"/>
                <a:cs typeface="PT Sans"/>
                <a:sym typeface="PT Sans"/>
              </a:rPr>
              <a:t>13.7%</a:t>
            </a:r>
            <a:endParaRPr b="1" sz="2085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 rot="4207020">
            <a:off x="8814336" y="2127798"/>
            <a:ext cx="953541" cy="392768"/>
          </a:xfrm>
          <a:prstGeom prst="rect">
            <a:avLst/>
          </a:prstGeom>
          <a:noFill/>
          <a:ln>
            <a:noFill/>
          </a:ln>
        </p:spPr>
        <p:txBody>
          <a:bodyPr anchorCtr="0" anchor="t" bIns="105925" lIns="105925" spcFirstLastPara="1" rIns="105925" wrap="square" tIns="1059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1" lang="en-AU" sz="2085">
                <a:latin typeface="PT Sans"/>
                <a:ea typeface="PT Sans"/>
                <a:cs typeface="PT Sans"/>
                <a:sym typeface="PT Sans"/>
              </a:rPr>
              <a:t>6.6%</a:t>
            </a:r>
            <a:endParaRPr b="1" sz="2085"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30" name="Google Shape;230;p25"/>
          <p:cNvCxnSpPr>
            <a:endCxn id="228" idx="1"/>
          </p:cNvCxnSpPr>
          <p:nvPr/>
        </p:nvCxnSpPr>
        <p:spPr>
          <a:xfrm flipH="1" rot="-5400000">
            <a:off x="7644211" y="2042805"/>
            <a:ext cx="938100" cy="160200"/>
          </a:xfrm>
          <a:prstGeom prst="bentConnector2">
            <a:avLst/>
          </a:prstGeom>
          <a:noFill/>
          <a:ln cap="flat" cmpd="sng" w="110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5"/>
          <p:cNvCxnSpPr>
            <a:stCxn id="223" idx="2"/>
            <a:endCxn id="225" idx="3"/>
          </p:cNvCxnSpPr>
          <p:nvPr/>
        </p:nvCxnSpPr>
        <p:spPr>
          <a:xfrm rot="5400000">
            <a:off x="10043052" y="2369557"/>
            <a:ext cx="1372200" cy="114000"/>
          </a:xfrm>
          <a:prstGeom prst="bentConnector2">
            <a:avLst/>
          </a:prstGeom>
          <a:noFill/>
          <a:ln cap="flat" cmpd="sng" w="110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5"/>
          <p:cNvCxnSpPr>
            <a:stCxn id="220" idx="1"/>
          </p:cNvCxnSpPr>
          <p:nvPr/>
        </p:nvCxnSpPr>
        <p:spPr>
          <a:xfrm rot="10800000">
            <a:off x="9341254" y="4747656"/>
            <a:ext cx="330000" cy="627600"/>
          </a:xfrm>
          <a:prstGeom prst="bentConnector2">
            <a:avLst/>
          </a:prstGeom>
          <a:noFill/>
          <a:ln cap="flat" cmpd="sng" w="110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5"/>
          <p:cNvCxnSpPr>
            <a:endCxn id="227" idx="1"/>
          </p:cNvCxnSpPr>
          <p:nvPr/>
        </p:nvCxnSpPr>
        <p:spPr>
          <a:xfrm rot="-5400000">
            <a:off x="7328240" y="4101904"/>
            <a:ext cx="1400700" cy="464700"/>
          </a:xfrm>
          <a:prstGeom prst="bentConnector2">
            <a:avLst/>
          </a:prstGeom>
          <a:noFill/>
          <a:ln cap="flat" cmpd="sng" w="110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5"/>
          <p:cNvCxnSpPr>
            <a:stCxn id="219" idx="1"/>
            <a:endCxn id="229" idx="1"/>
          </p:cNvCxnSpPr>
          <p:nvPr/>
        </p:nvCxnSpPr>
        <p:spPr>
          <a:xfrm flipH="1">
            <a:off x="9128999" y="807850"/>
            <a:ext cx="212400" cy="1068000"/>
          </a:xfrm>
          <a:prstGeom prst="bentConnector2">
            <a:avLst/>
          </a:prstGeom>
          <a:noFill/>
          <a:ln cap="flat" cmpd="sng" w="110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5"/>
          <p:cNvSpPr txBox="1"/>
          <p:nvPr/>
        </p:nvSpPr>
        <p:spPr>
          <a:xfrm>
            <a:off x="823022" y="6225550"/>
            <a:ext cx="393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Pankaj Patel (z5519861)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478962" y="331425"/>
            <a:ext cx="112341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9700" lIns="99700" spcFirstLastPara="1" rIns="99700" wrap="square" tIns="99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AU" sz="3600">
                <a:latin typeface="PT Sans"/>
                <a:ea typeface="PT Sans"/>
                <a:cs typeface="PT Sans"/>
                <a:sym typeface="PT Sans"/>
              </a:rPr>
              <a:t>Data Analysis: Cross-split Distribution Misalignment</a:t>
            </a:r>
            <a:endParaRPr b="1" sz="36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776" y="1153950"/>
            <a:ext cx="6960925" cy="34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840300" y="5637425"/>
            <a:ext cx="77595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9700" lIns="99700" spcFirstLastPara="1" rIns="99700" wrap="square" tIns="99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90">
                <a:latin typeface="PT Sans"/>
                <a:ea typeface="PT Sans"/>
                <a:cs typeface="PT Sans"/>
                <a:sym typeface="PT Sans"/>
              </a:rPr>
              <a:t>Ref: </a:t>
            </a:r>
            <a:r>
              <a:rPr lang="en-AU" sz="1090">
                <a:solidFill>
                  <a:srgbClr val="000000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A Benchmark for Multi-Lingual Vision-Language Learning in Remote Sensing Image Captioning</a:t>
            </a:r>
            <a:endParaRPr sz="109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9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Ref: https://arxiv.org/html/2503.04592v1</a:t>
            </a:r>
            <a:endParaRPr sz="109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823025" y="4836775"/>
            <a:ext cx="103590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9700" lIns="99700" spcFirstLastPara="1" rIns="99700" wrap="square" tIns="99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13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lang="en-AU" sz="183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Uneven </a:t>
            </a:r>
            <a:r>
              <a:rPr b="1" lang="en-AU" sz="183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distribution</a:t>
            </a:r>
            <a:r>
              <a:rPr b="1" lang="en-AU" sz="183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 mean model </a:t>
            </a:r>
            <a:r>
              <a:rPr b="1" lang="en-AU" sz="183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perform</a:t>
            </a:r>
            <a:r>
              <a:rPr b="1" lang="en-AU" sz="183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 good from some class and worse for some class</a:t>
            </a:r>
            <a:endParaRPr b="1" sz="1835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83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Validation vs. test captions differ in their textual characteristics, swapping them influences metrics.</a:t>
            </a:r>
            <a:endParaRPr b="1" sz="1835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4763797" y="4573475"/>
            <a:ext cx="2668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25" lIns="108325" spcFirstLastPara="1" rIns="108325" wrap="square" tIns="108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Figure 1: Data Distribution</a:t>
            </a:r>
            <a:endParaRPr b="1" sz="9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823022" y="6225550"/>
            <a:ext cx="393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Pankaj Patel (z5519861)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graphicFrame>
        <p:nvGraphicFramePr>
          <p:cNvPr id="252" name="Google Shape;252;p27"/>
          <p:cNvGraphicFramePr/>
          <p:nvPr/>
        </p:nvGraphicFramePr>
        <p:xfrm>
          <a:off x="994338" y="1910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{82E69B98-4791-4903-86D7-888128B020A6}</a:tableStyleId>
              </a:tblPr>
              <a:tblGrid>
                <a:gridCol w="884125"/>
                <a:gridCol w="2644625"/>
                <a:gridCol w="1322375"/>
                <a:gridCol w="2503075"/>
                <a:gridCol w="3043450"/>
              </a:tblGrid>
              <a:tr h="42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4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Period</a:t>
                      </a:r>
                      <a:endParaRPr b="1" sz="24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4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Model(s)</a:t>
                      </a:r>
                      <a:endParaRPr b="1" sz="24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4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Encoder</a:t>
                      </a:r>
                      <a:endParaRPr b="1" sz="24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4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Decoder</a:t>
                      </a:r>
                      <a:endParaRPr b="1" sz="24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4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Innovation</a:t>
                      </a:r>
                      <a:endParaRPr b="1" sz="24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1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2017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</a:t>
                      </a: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AT</a:t>
                      </a: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(Lu et al., 2018)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ResNet-50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Soft Attn</a:t>
                      </a: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+ RNN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First RSIC model</a:t>
                      </a: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, 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RSICD release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2019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Scene-Guided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Dual-Attn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ResNet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4A86E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Scene-Attn</a:t>
                      </a:r>
                      <a:r>
                        <a:rPr b="1" lang="en-AU" sz="19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</a:t>
                      </a: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+ LSTM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4A86E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Category guidance</a:t>
                      </a: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, dual semantics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2020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A2DenseNet, RL, Captioner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Dense/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ResNet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Multiscale </a:t>
                      </a: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+ Dense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Layer fusion + 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reinforcement learning</a:t>
                      </a:r>
                      <a:endParaRPr b="1" sz="19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2022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DMSFF, MPDC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ResNet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99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Spatial-Channel </a:t>
                      </a: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+ Dual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99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Multiscale and context path decoding</a:t>
                      </a:r>
                      <a:endParaRPr b="1" sz="1900">
                        <a:solidFill>
                          <a:srgbClr val="99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2024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CapFormer, MLAT, CLIP-RSIC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ViT/CLIP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FF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Transformer / Global</a:t>
                      </a:r>
                      <a:endParaRPr b="1" sz="1900">
                        <a:solidFill>
                          <a:srgbClr val="FF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900">
                          <a:solidFill>
                            <a:srgbClr val="FF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Pretrained LVLMs</a:t>
                      </a:r>
                      <a:r>
                        <a:rPr lang="en-AU" sz="19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, full transformer</a:t>
                      </a:r>
                      <a:endParaRPr sz="19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" name="Google Shape;253;p27"/>
          <p:cNvSpPr txBox="1"/>
          <p:nvPr/>
        </p:nvSpPr>
        <p:spPr>
          <a:xfrm>
            <a:off x="806425" y="188000"/>
            <a:ext cx="10309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AU" sz="3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Literature Review</a:t>
            </a:r>
            <a:endParaRPr b="1" sz="3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506125" y="1148275"/>
            <a:ext cx="1150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Most Successful = </a:t>
            </a:r>
            <a:r>
              <a:rPr lang="en-AU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Innovation in Attention </a:t>
            </a:r>
            <a:r>
              <a:rPr b="1" lang="en-AU" sz="24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can be</a:t>
            </a:r>
            <a:r>
              <a:rPr b="1" lang="en-AU" sz="24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 in the encoder or the decoder</a:t>
            </a:r>
            <a:endParaRPr b="1" sz="2400">
              <a:solidFill>
                <a:srgbClr val="0000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823022" y="6225550"/>
            <a:ext cx="393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Pankaj Patel (z5519861)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806425" y="188000"/>
            <a:ext cx="9906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AU" sz="3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Best Model In the World SkyEyeGPT (2025)</a:t>
            </a:r>
            <a:endParaRPr b="1" sz="3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823022" y="6225550"/>
            <a:ext cx="393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Pankaj Patel (z5519861)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graphicFrame>
        <p:nvGraphicFramePr>
          <p:cNvPr id="263" name="Google Shape;263;p28"/>
          <p:cNvGraphicFramePr/>
          <p:nvPr/>
        </p:nvGraphicFramePr>
        <p:xfrm>
          <a:off x="132888" y="208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{82E69B98-4791-4903-86D7-888128B020A6}</a:tableStyleId>
              </a:tblPr>
              <a:tblGrid>
                <a:gridCol w="862450"/>
                <a:gridCol w="3242925"/>
                <a:gridCol w="1197575"/>
                <a:gridCol w="928975"/>
                <a:gridCol w="822500"/>
                <a:gridCol w="758600"/>
                <a:gridCol w="822500"/>
                <a:gridCol w="886375"/>
                <a:gridCol w="747900"/>
                <a:gridCol w="940575"/>
              </a:tblGrid>
              <a:tr h="426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Dataset</a:t>
                      </a:r>
                      <a:endParaRPr b="1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Model(s)</a:t>
                      </a:r>
                      <a:endParaRPr b="1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open-Ended</a:t>
                      </a:r>
                      <a:endParaRPr b="1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BLEU-1</a:t>
                      </a:r>
                      <a:endParaRPr b="1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AU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BLEU-2</a:t>
                      </a:r>
                      <a:endParaRPr b="1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BLEU-3</a:t>
                      </a:r>
                      <a:endParaRPr b="1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BLEU-4</a:t>
                      </a:r>
                      <a:endParaRPr b="1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METEOR</a:t>
                      </a:r>
                      <a:endParaRPr b="1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ROUGH_L</a:t>
                      </a:r>
                      <a:endParaRPr b="1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CIDEr</a:t>
                      </a:r>
                      <a:endParaRPr b="1" sz="12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525" marB="95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4" name="Google Shape;264;p28"/>
          <p:cNvSpPr txBox="1"/>
          <p:nvPr/>
        </p:nvSpPr>
        <p:spPr>
          <a:xfrm>
            <a:off x="746813" y="1223250"/>
            <a:ext cx="108450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AU" sz="1600">
                <a:solidFill>
                  <a:srgbClr val="1F1F1F"/>
                </a:solidFill>
                <a:latin typeface="PT Sans"/>
                <a:ea typeface="PT Sans"/>
                <a:cs typeface="PT Sans"/>
                <a:sym typeface="PT Sans"/>
              </a:rPr>
              <a:t>SkyEyeGPT: Unifying remote sensing vision-language tasks via instruction tuning with large language mode</a:t>
            </a:r>
            <a:endParaRPr b="1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894900" y="3020300"/>
            <a:ext cx="623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050">
                <a:solidFill>
                  <a:srgbClr val="0272B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https://doi.org/10.1016/j.isprsjprs.2025.01.020</a:t>
            </a:r>
            <a:endParaRPr sz="1600">
              <a:solidFill>
                <a:srgbClr val="1F1F1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6704452" y="3124825"/>
            <a:ext cx="5741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25" lIns="108325" spcFirstLastPara="1" rIns="108325" wrap="square" tIns="108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Figure 2: Skygpt </a:t>
            </a: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evaluation</a:t>
            </a: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 result with other models for RSICD dataset</a:t>
            </a:r>
            <a:endParaRPr b="1" sz="9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67" name="Google Shape;267;p28" title="Screenshot 2025-08-08 at 3.01.35 PM.png"/>
          <p:cNvPicPr preferRelativeResize="0"/>
          <p:nvPr/>
        </p:nvPicPr>
        <p:blipFill rotWithShape="1">
          <a:blip r:embed="rId4">
            <a:alphaModFix/>
          </a:blip>
          <a:srcRect b="0" l="7689" r="0" t="76795"/>
          <a:stretch/>
        </p:blipFill>
        <p:spPr>
          <a:xfrm>
            <a:off x="995350" y="2566775"/>
            <a:ext cx="10347924" cy="6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 title="detailed_descr.png"/>
          <p:cNvPicPr preferRelativeResize="0"/>
          <p:nvPr/>
        </p:nvPicPr>
        <p:blipFill rotWithShape="1">
          <a:blip r:embed="rId5">
            <a:alphaModFix/>
          </a:blip>
          <a:srcRect b="53599" l="6236" r="68233" t="1517"/>
          <a:stretch/>
        </p:blipFill>
        <p:spPr>
          <a:xfrm>
            <a:off x="8604050" y="3713175"/>
            <a:ext cx="2663026" cy="200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 title="detailed_descr.png"/>
          <p:cNvPicPr preferRelativeResize="0"/>
          <p:nvPr/>
        </p:nvPicPr>
        <p:blipFill rotWithShape="1">
          <a:blip r:embed="rId5">
            <a:alphaModFix/>
          </a:blip>
          <a:srcRect b="75001" l="35147" r="1259" t="1014"/>
          <a:stretch/>
        </p:blipFill>
        <p:spPr>
          <a:xfrm>
            <a:off x="730225" y="4386125"/>
            <a:ext cx="7727975" cy="13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 title="detailed_descr.png"/>
          <p:cNvPicPr preferRelativeResize="0"/>
          <p:nvPr/>
        </p:nvPicPr>
        <p:blipFill rotWithShape="1">
          <a:blip r:embed="rId5">
            <a:alphaModFix/>
          </a:blip>
          <a:srcRect b="44279" l="1020" r="68234" t="46637"/>
          <a:stretch/>
        </p:blipFill>
        <p:spPr>
          <a:xfrm>
            <a:off x="885071" y="3832800"/>
            <a:ext cx="3936175" cy="5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-7050" y="1916000"/>
            <a:ext cx="1002300" cy="9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77" name="Google Shape;277;p29"/>
          <p:cNvSpPr txBox="1"/>
          <p:nvPr/>
        </p:nvSpPr>
        <p:spPr>
          <a:xfrm>
            <a:off x="890975" y="1415325"/>
            <a:ext cx="10367400" cy="4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100" lIns="135100" spcFirstLastPara="1" rIns="135100" wrap="square" tIns="135100">
            <a:spAutoFit/>
          </a:bodyPr>
          <a:lstStyle/>
          <a:p>
            <a:pPr indent="-477497" lvl="0" marL="6755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318"/>
              </a:buClr>
              <a:buSzPts val="2200"/>
              <a:buFont typeface="PT Sans"/>
              <a:buAutoNum type="arabicPeriod"/>
            </a:pPr>
            <a:r>
              <a:rPr b="1" lang="en-AU" sz="2200">
                <a:solidFill>
                  <a:srgbClr val="0E131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Label</a:t>
            </a:r>
            <a:r>
              <a:rPr b="1" lang="en-AU" sz="2200">
                <a:solidFill>
                  <a:srgbClr val="0E131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 Atention Mecahanism (</a:t>
            </a:r>
            <a:r>
              <a:rPr b="1" lang="en-AU" sz="2200">
                <a:solidFill>
                  <a:srgbClr val="0E131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LAM) </a:t>
            </a:r>
            <a:r>
              <a:rPr lang="en-AU" sz="2200">
                <a:solidFill>
                  <a:srgbClr val="0E131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: Uses </a:t>
            </a:r>
            <a:r>
              <a:rPr b="1" lang="en-AU" sz="2200">
                <a:solidFill>
                  <a:srgbClr val="0E131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soft attention</a:t>
            </a:r>
            <a:r>
              <a:rPr lang="en-AU" sz="2200">
                <a:solidFill>
                  <a:srgbClr val="0E131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 mechanisms to focus on relevant image regions while generating captions.</a:t>
            </a:r>
            <a:endParaRPr sz="2200">
              <a:solidFill>
                <a:srgbClr val="0E1318"/>
              </a:solidFill>
              <a:highlight>
                <a:srgbClr val="FFFFFF"/>
              </a:highlight>
              <a:latin typeface="PT Sans"/>
              <a:ea typeface="PT Sans"/>
              <a:cs typeface="PT Sans"/>
              <a:sym typeface="PT Sans"/>
            </a:endParaRPr>
          </a:p>
          <a:p>
            <a:pPr indent="-477497" lvl="0" marL="6755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318"/>
              </a:buClr>
              <a:buSzPts val="2200"/>
              <a:buFont typeface="PT Sans"/>
              <a:buAutoNum type="arabicPeriod"/>
            </a:pPr>
            <a:r>
              <a:rPr b="1" lang="en-AU" sz="2200">
                <a:solidFill>
                  <a:srgbClr val="0E1318"/>
                </a:solidFill>
                <a:highlight>
                  <a:schemeClr val="lt1"/>
                </a:highlight>
                <a:latin typeface="PT Sans"/>
                <a:ea typeface="PT Sans"/>
                <a:cs typeface="PT Sans"/>
                <a:sym typeface="PT Sans"/>
              </a:rPr>
              <a:t>VIT + GPT2:</a:t>
            </a:r>
            <a:r>
              <a:rPr lang="en-AU" sz="2200">
                <a:solidFill>
                  <a:srgbClr val="0E1318"/>
                </a:solidFill>
                <a:highlight>
                  <a:schemeClr val="lt1"/>
                </a:highlight>
                <a:latin typeface="PT Sans"/>
                <a:ea typeface="PT Sans"/>
                <a:cs typeface="PT Sans"/>
                <a:sym typeface="PT Sans"/>
              </a:rPr>
              <a:t> Combines a</a:t>
            </a:r>
            <a:r>
              <a:rPr b="1" lang="en-AU" sz="2200">
                <a:solidFill>
                  <a:srgbClr val="0E1318"/>
                </a:solidFill>
                <a:highlight>
                  <a:schemeClr val="lt1"/>
                </a:highlight>
                <a:latin typeface="PT Sans"/>
                <a:ea typeface="PT Sans"/>
                <a:cs typeface="PT Sans"/>
                <a:sym typeface="PT Sans"/>
              </a:rPr>
              <a:t> Vision Transformer</a:t>
            </a:r>
            <a:r>
              <a:rPr lang="en-AU" sz="2200">
                <a:solidFill>
                  <a:srgbClr val="0E1318"/>
                </a:solidFill>
                <a:highlight>
                  <a:schemeClr val="lt1"/>
                </a:highlight>
                <a:latin typeface="PT Sans"/>
                <a:ea typeface="PT Sans"/>
                <a:cs typeface="PT Sans"/>
                <a:sym typeface="PT Sans"/>
              </a:rPr>
              <a:t> for image encoding with a GPT2 language model for caption generation, utilizing global attention across the entire image.</a:t>
            </a:r>
            <a:endParaRPr sz="2200">
              <a:solidFill>
                <a:srgbClr val="0E1318"/>
              </a:solidFill>
              <a:highlight>
                <a:srgbClr val="FFFFFF"/>
              </a:highlight>
              <a:latin typeface="PT Sans"/>
              <a:ea typeface="PT Sans"/>
              <a:cs typeface="PT Sans"/>
              <a:sym typeface="PT Sans"/>
            </a:endParaRPr>
          </a:p>
          <a:p>
            <a:pPr indent="-477497" lvl="0" marL="675593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318"/>
              </a:buClr>
              <a:buSzPts val="2200"/>
              <a:buAutoNum type="arabicPeriod"/>
            </a:pPr>
            <a:r>
              <a:rPr b="1" lang="en-AU" sz="2200">
                <a:solidFill>
                  <a:srgbClr val="0E131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Bootstrapping Language-Image Pre-training(</a:t>
            </a:r>
            <a:r>
              <a:rPr b="1" lang="en-AU" sz="2200">
                <a:solidFill>
                  <a:srgbClr val="0E131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BLIP 1):</a:t>
            </a:r>
            <a:r>
              <a:rPr lang="en-AU" sz="2200">
                <a:solidFill>
                  <a:srgbClr val="0E1318"/>
                </a:solidFill>
                <a:highlight>
                  <a:srgbClr val="FFFFFF"/>
                </a:highlight>
                <a:latin typeface="PT Sans"/>
                <a:ea typeface="PT Sans"/>
                <a:cs typeface="PT Sans"/>
                <a:sym typeface="PT Sans"/>
              </a:rPr>
              <a:t> Employs a frozen vision encoder to extract image features and a trainable language decoder for caption generation, leveraging multiple attention strategies.</a:t>
            </a:r>
            <a:endParaRPr sz="2200">
              <a:solidFill>
                <a:srgbClr val="0E1318"/>
              </a:solidFill>
              <a:highlight>
                <a:srgbClr val="FFFFFF"/>
              </a:highlight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745750" y="168077"/>
            <a:ext cx="61782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100" lIns="135100" spcFirstLastPara="1" rIns="135100" wrap="square" tIns="135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73"/>
              </a:spcBef>
              <a:spcAft>
                <a:spcPts val="0"/>
              </a:spcAft>
              <a:buNone/>
            </a:pPr>
            <a:r>
              <a:rPr b="1" i="1" lang="en-AU" sz="3841">
                <a:solidFill>
                  <a:srgbClr val="38761D"/>
                </a:solidFill>
                <a:latin typeface="PT Sans"/>
                <a:ea typeface="PT Sans"/>
                <a:cs typeface="PT Sans"/>
                <a:sym typeface="PT Sans"/>
              </a:rPr>
              <a:t>Selecting Base Models…</a:t>
            </a:r>
            <a:endParaRPr b="1" i="1" sz="3841">
              <a:solidFill>
                <a:srgbClr val="38761D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25334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5"/>
              <a:buFont typeface="Arial"/>
              <a:buNone/>
            </a:pPr>
            <a:r>
              <a:t/>
            </a:r>
            <a:endParaRPr b="1" sz="4285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653143" y="6225545"/>
            <a:ext cx="732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Revathi Sridhar Surya (z5520480)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795300" y="273875"/>
            <a:ext cx="8259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275" lIns="112275" spcFirstLastPara="1" rIns="112275" wrap="square" tIns="112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rPr b="1" lang="en-AU" sz="3600">
                <a:latin typeface="PT Sans"/>
                <a:ea typeface="PT Sans"/>
                <a:cs typeface="PT Sans"/>
                <a:sym typeface="PT Sans"/>
              </a:rPr>
              <a:t>Base Model 1: LAM </a:t>
            </a:r>
            <a:r>
              <a:rPr b="1" lang="en-AU" sz="3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(ResNet151 + LSTM)</a:t>
            </a:r>
            <a:endParaRPr b="1" sz="3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86" name="Google Shape;286;p30" title="remotesensing-11-02349-g0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39" y="1329527"/>
            <a:ext cx="10856412" cy="339985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/>
          <p:nvPr/>
        </p:nvSpPr>
        <p:spPr>
          <a:xfrm>
            <a:off x="1702528" y="4893035"/>
            <a:ext cx="1428000" cy="1078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Encoder: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Resnet151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8336233" y="4893035"/>
            <a:ext cx="1267500" cy="1078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Decoder: 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4439867" y="4938073"/>
            <a:ext cx="2586900" cy="1078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Attention mechanism: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Soft Attention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30"/>
          <p:cNvCxnSpPr>
            <a:stCxn id="287" idx="0"/>
          </p:cNvCxnSpPr>
          <p:nvPr/>
        </p:nvCxnSpPr>
        <p:spPr>
          <a:xfrm rot="10800000">
            <a:off x="2276428" y="4332035"/>
            <a:ext cx="140100" cy="5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0"/>
          <p:cNvCxnSpPr>
            <a:stCxn id="288" idx="0"/>
          </p:cNvCxnSpPr>
          <p:nvPr/>
        </p:nvCxnSpPr>
        <p:spPr>
          <a:xfrm rot="10800000">
            <a:off x="8957083" y="4027235"/>
            <a:ext cx="12900" cy="8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0"/>
          <p:cNvCxnSpPr>
            <a:stCxn id="289" idx="0"/>
          </p:cNvCxnSpPr>
          <p:nvPr/>
        </p:nvCxnSpPr>
        <p:spPr>
          <a:xfrm rot="10800000">
            <a:off x="5364017" y="4137373"/>
            <a:ext cx="369300" cy="8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0"/>
          <p:cNvSpPr txBox="1"/>
          <p:nvPr/>
        </p:nvSpPr>
        <p:spPr>
          <a:xfrm>
            <a:off x="2826782" y="965327"/>
            <a:ext cx="5640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25" lIns="108325" spcFirstLastPara="1" rIns="108325" wrap="square" tIns="108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Figure 3: LAM </a:t>
            </a: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Architecture</a:t>
            </a:r>
            <a:endParaRPr b="1" sz="9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653143" y="6225545"/>
            <a:ext cx="732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Revathi Sridhar Surya (z5520480)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01" name="Google Shape;301;p31"/>
          <p:cNvSpPr txBox="1"/>
          <p:nvPr/>
        </p:nvSpPr>
        <p:spPr>
          <a:xfrm>
            <a:off x="751100" y="273875"/>
            <a:ext cx="10443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900" lIns="125900" spcFirstLastPara="1" rIns="125900" wrap="square" tIns="1259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5"/>
              <a:buFont typeface="Arial"/>
              <a:buNone/>
            </a:pPr>
            <a:r>
              <a:rPr b="1" lang="en-AU" sz="3304">
                <a:latin typeface="PT Sans"/>
                <a:ea typeface="PT Sans"/>
                <a:cs typeface="PT Sans"/>
                <a:sym typeface="PT Sans"/>
              </a:rPr>
              <a:t>Base Model 2: Vision Image Transformer(VIT) + GPT2</a:t>
            </a:r>
            <a:endParaRPr b="1" sz="3304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descr="Image Retrieval Using ViT + Generative Pre-trained Transformer (GPT) - Sease"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325" y="1005275"/>
            <a:ext cx="8902349" cy="36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/>
          <p:nvPr/>
        </p:nvSpPr>
        <p:spPr>
          <a:xfrm>
            <a:off x="814850" y="4893025"/>
            <a:ext cx="2363400" cy="1078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Encoder: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Vision Transformer (pre-trained)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8477700" y="4893025"/>
            <a:ext cx="2335500" cy="1078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Decoder: 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GPT2 Language model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4511075" y="4938063"/>
            <a:ext cx="2633700" cy="1078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Attention mechanism: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Global Attention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31"/>
          <p:cNvCxnSpPr/>
          <p:nvPr/>
        </p:nvCxnSpPr>
        <p:spPr>
          <a:xfrm rot="10800000">
            <a:off x="2105350" y="4399125"/>
            <a:ext cx="101400" cy="7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1"/>
          <p:cNvCxnSpPr/>
          <p:nvPr/>
        </p:nvCxnSpPr>
        <p:spPr>
          <a:xfrm flipH="1" rot="10800000">
            <a:off x="6773900" y="3239025"/>
            <a:ext cx="1246800" cy="19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1"/>
          <p:cNvCxnSpPr/>
          <p:nvPr/>
        </p:nvCxnSpPr>
        <p:spPr>
          <a:xfrm rot="10800000">
            <a:off x="8687575" y="1673225"/>
            <a:ext cx="1334100" cy="33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31"/>
          <p:cNvSpPr txBox="1"/>
          <p:nvPr/>
        </p:nvSpPr>
        <p:spPr>
          <a:xfrm>
            <a:off x="2279002" y="4152250"/>
            <a:ext cx="5741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25" lIns="108325" spcFirstLastPara="1" rIns="108325" wrap="square" tIns="108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Figure 5: ViT +GPT2  Model Architecture</a:t>
            </a:r>
            <a:endParaRPr b="1" sz="9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805543" y="6225545"/>
            <a:ext cx="732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Revathi Sridhar Surya (z5520480)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16" name="Google Shape;316;p32"/>
          <p:cNvSpPr txBox="1"/>
          <p:nvPr/>
        </p:nvSpPr>
        <p:spPr>
          <a:xfrm>
            <a:off x="592950" y="273875"/>
            <a:ext cx="7969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575" lIns="117575" spcFirstLastPara="1" rIns="117575" wrap="square" tIns="1175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4"/>
              <a:buFont typeface="Arial"/>
              <a:buNone/>
            </a:pPr>
            <a:r>
              <a:rPr b="1" lang="en-AU" sz="3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Base Model</a:t>
            </a:r>
            <a:r>
              <a:rPr b="1" lang="en-AU" sz="3600">
                <a:latin typeface="PT Sans"/>
                <a:ea typeface="PT Sans"/>
                <a:cs typeface="PT Sans"/>
                <a:sym typeface="PT Sans"/>
              </a:rPr>
              <a:t> 3: BLIP 1(Salesforce)</a:t>
            </a:r>
            <a:endParaRPr b="1" sz="36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17" name="Google Shape;317;p32" title="Screenshot 2025-08-02 at 5.25.1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25" y="1430025"/>
            <a:ext cx="10061727" cy="32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/>
          <p:nvPr/>
        </p:nvSpPr>
        <p:spPr>
          <a:xfrm>
            <a:off x="1275525" y="4769638"/>
            <a:ext cx="2455800" cy="1016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Encoder: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Vision 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Transformer</a:t>
            </a:r>
            <a:r>
              <a:rPr b="1" lang="en-AU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8826750" y="4835050"/>
            <a:ext cx="2040900" cy="1016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BERT like 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9085175" y="341488"/>
            <a:ext cx="2317800" cy="884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Attention mechanism:</a:t>
            </a:r>
            <a:r>
              <a:rPr b="1" lang="en-AU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Global Attention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32"/>
          <p:cNvCxnSpPr/>
          <p:nvPr/>
        </p:nvCxnSpPr>
        <p:spPr>
          <a:xfrm rot="10800000">
            <a:off x="2766050" y="3931775"/>
            <a:ext cx="571500" cy="9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2"/>
          <p:cNvCxnSpPr>
            <a:stCxn id="320" idx="1"/>
          </p:cNvCxnSpPr>
          <p:nvPr/>
        </p:nvCxnSpPr>
        <p:spPr>
          <a:xfrm flipH="1">
            <a:off x="7604675" y="783688"/>
            <a:ext cx="1480500" cy="21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2"/>
          <p:cNvCxnSpPr/>
          <p:nvPr/>
        </p:nvCxnSpPr>
        <p:spPr>
          <a:xfrm flipH="1" rot="10800000">
            <a:off x="9909800" y="4198775"/>
            <a:ext cx="95400" cy="8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32"/>
          <p:cNvSpPr txBox="1"/>
          <p:nvPr/>
        </p:nvSpPr>
        <p:spPr>
          <a:xfrm>
            <a:off x="3569627" y="4653575"/>
            <a:ext cx="5741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25" lIns="108325" spcFirstLastPara="1" rIns="108325" wrap="square" tIns="108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Figure 4: Blip1 Model </a:t>
            </a: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Architecture</a:t>
            </a:r>
            <a:endParaRPr b="1" sz="9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2507225" y="1225900"/>
            <a:ext cx="18435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25" lIns="108325" spcFirstLastPara="1" rIns="108325" wrap="square" tIns="108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Image text contrastive learning</a:t>
            </a:r>
            <a:endParaRPr b="1" sz="9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6329837" y="1225900"/>
            <a:ext cx="18435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25" lIns="108325" spcFirstLastPara="1" rIns="108325" wrap="square" tIns="108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Image text Matching</a:t>
            </a:r>
            <a:endParaRPr b="1" sz="9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8826762" y="1225900"/>
            <a:ext cx="18435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25" lIns="108325" spcFirstLastPara="1" rIns="108325" wrap="square" tIns="108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Language Modeling</a:t>
            </a:r>
            <a:endParaRPr b="1" sz="9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653143" y="6225545"/>
            <a:ext cx="732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Revathi Sridhar Surya (z5520480)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572922" y="331875"/>
            <a:ext cx="10683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25" lIns="116025" spcFirstLastPara="1" rIns="116025" wrap="square" tIns="1160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6"/>
              <a:buFont typeface="Arial"/>
              <a:buNone/>
            </a:pPr>
            <a:r>
              <a:rPr b="1" lang="en-AU" sz="3645">
                <a:latin typeface="PT Sans"/>
                <a:ea typeface="PT Sans"/>
                <a:cs typeface="PT Sans"/>
                <a:sym typeface="PT Sans"/>
              </a:rPr>
              <a:t>Evaluation Metrics</a:t>
            </a:r>
            <a:endParaRPr b="1" sz="3645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35" name="Google Shape;335;p33"/>
          <p:cNvPicPr preferRelativeResize="0"/>
          <p:nvPr/>
        </p:nvPicPr>
        <p:blipFill rotWithShape="1">
          <a:blip r:embed="rId3">
            <a:alphaModFix/>
          </a:blip>
          <a:srcRect b="39883" l="6709" r="34432" t="16957"/>
          <a:stretch/>
        </p:blipFill>
        <p:spPr>
          <a:xfrm>
            <a:off x="1306850" y="1354437"/>
            <a:ext cx="7175948" cy="29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869875" y="2946675"/>
            <a:ext cx="72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700"/>
              <a:t>1️⃣</a:t>
            </a:r>
            <a:endParaRPr sz="2700"/>
          </a:p>
        </p:txBody>
      </p:sp>
      <p:sp>
        <p:nvSpPr>
          <p:cNvPr id="337" name="Google Shape;337;p33"/>
          <p:cNvSpPr txBox="1"/>
          <p:nvPr/>
        </p:nvSpPr>
        <p:spPr>
          <a:xfrm>
            <a:off x="657325" y="3480900"/>
            <a:ext cx="11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/>
              <a:t>2️⃣</a:t>
            </a:r>
            <a:endParaRPr sz="2800"/>
          </a:p>
        </p:txBody>
      </p:sp>
      <p:sp>
        <p:nvSpPr>
          <p:cNvPr id="338" name="Google Shape;338;p33"/>
          <p:cNvSpPr txBox="1"/>
          <p:nvPr/>
        </p:nvSpPr>
        <p:spPr>
          <a:xfrm>
            <a:off x="576943" y="6225545"/>
            <a:ext cx="732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Presenter: Sachin Singh (z5525041)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-1066800" y="-73800"/>
            <a:ext cx="54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700">
                <a:solidFill>
                  <a:schemeClr val="dk1"/>
                </a:solidFill>
              </a:rPr>
              <a:t>🥈</a:t>
            </a:r>
            <a:endParaRPr sz="2700"/>
          </a:p>
        </p:txBody>
      </p:sp>
      <p:sp>
        <p:nvSpPr>
          <p:cNvPr id="340" name="Google Shape;340;p33"/>
          <p:cNvSpPr txBox="1"/>
          <p:nvPr/>
        </p:nvSpPr>
        <p:spPr>
          <a:xfrm>
            <a:off x="7618250" y="1487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9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❌ </a:t>
            </a:r>
            <a:r>
              <a:rPr b="1" lang="en-AU" sz="22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Too rigid</a:t>
            </a:r>
            <a:endParaRPr b="1" sz="220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8274525" y="3527088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>
                <a:solidFill>
                  <a:schemeClr val="dk1"/>
                </a:solidFill>
              </a:rPr>
              <a:t>✅ </a:t>
            </a:r>
            <a:r>
              <a:rPr b="1" lang="en-AU" sz="2200">
                <a:solidFill>
                  <a:srgbClr val="50A14F"/>
                </a:solidFill>
              </a:rPr>
              <a:t>"jet" ≈ "plane"</a:t>
            </a:r>
            <a:endParaRPr b="1" sz="2200">
              <a:solidFill>
                <a:srgbClr val="50A14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569025" y="356825"/>
            <a:ext cx="9387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AU" sz="3600">
                <a:latin typeface="PT Sans"/>
                <a:ea typeface="PT Sans"/>
                <a:cs typeface="PT Sans"/>
                <a:sym typeface="PT Sans"/>
              </a:rPr>
              <a:t>Motivation</a:t>
            </a:r>
            <a:r>
              <a:rPr lang="en-AU" sz="3600">
                <a:latin typeface="PT Sans"/>
                <a:ea typeface="PT Sans"/>
                <a:cs typeface="PT Sans"/>
                <a:sym typeface="PT Sans"/>
              </a:rPr>
              <a:t> </a:t>
            </a:r>
            <a:endParaRPr sz="36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1053000" y="2575350"/>
            <a:ext cx="100860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AU" sz="3300">
                <a:solidFill>
                  <a:srgbClr val="38761D"/>
                </a:solidFill>
                <a:latin typeface="PT Sans"/>
                <a:ea typeface="PT Sans"/>
                <a:cs typeface="PT Sans"/>
                <a:sym typeface="PT Sans"/>
              </a:rPr>
              <a:t>“How do we teach AI to describe the Earth from Above”</a:t>
            </a:r>
            <a:endParaRPr b="1" sz="29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-108857" y="6225545"/>
            <a:ext cx="73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Shayan ziaei (z5527663)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47" name="Google Shape;347;p34"/>
          <p:cNvSpPr txBox="1"/>
          <p:nvPr/>
        </p:nvSpPr>
        <p:spPr>
          <a:xfrm>
            <a:off x="516750" y="273875"/>
            <a:ext cx="44004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575" lIns="117575" spcFirstLastPara="1" rIns="117575" wrap="square" tIns="1175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4"/>
              <a:buFont typeface="Arial"/>
              <a:buNone/>
            </a:pPr>
            <a:r>
              <a:rPr b="1" lang="en-AU" sz="3600">
                <a:latin typeface="PT Sans"/>
                <a:ea typeface="PT Sans"/>
                <a:cs typeface="PT Sans"/>
                <a:sym typeface="PT Sans"/>
              </a:rPr>
              <a:t>Evaluation Metrics</a:t>
            </a:r>
            <a:endParaRPr b="1" sz="3600"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348" name="Google Shape;348;p34"/>
          <p:cNvGraphicFramePr/>
          <p:nvPr/>
        </p:nvGraphicFramePr>
        <p:xfrm>
          <a:off x="1358113" y="412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{82E69B98-4791-4903-86D7-888128B020A6}</a:tableStyleId>
              </a:tblPr>
              <a:tblGrid>
                <a:gridCol w="1394625"/>
                <a:gridCol w="972000"/>
                <a:gridCol w="963350"/>
                <a:gridCol w="983375"/>
                <a:gridCol w="952225"/>
                <a:gridCol w="1014550"/>
                <a:gridCol w="1040150"/>
                <a:gridCol w="966275"/>
                <a:gridCol w="920925"/>
              </a:tblGrid>
              <a:tr h="208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Models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Bleu-1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Bleu-2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Bleu-3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Bleu-4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Meteor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Rouge_L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Cider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SPICE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VLAD + RNN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49.3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30.91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22.09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16.77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19.96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42.42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103.92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-</a:t>
                      </a:r>
                      <a:endParaRPr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LAM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4.6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1.78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0.98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0.62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9.8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9.67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-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-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68.09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50.71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38.65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30.27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25.79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47.94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58.64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26.71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VIT + GPT2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58.32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34.56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21.18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13.71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34.13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33.06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38.46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21.24</a:t>
                      </a:r>
                      <a:endParaRPr b="1"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9" name="Google Shape;349;p34"/>
          <p:cNvSpPr txBox="1"/>
          <p:nvPr/>
        </p:nvSpPr>
        <p:spPr>
          <a:xfrm>
            <a:off x="4917077" y="3756150"/>
            <a:ext cx="5741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25" lIns="108325" spcFirstLastPara="1" rIns="108325" wrap="square" tIns="108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943">
                <a:latin typeface="PT Sans"/>
                <a:ea typeface="PT Sans"/>
                <a:cs typeface="PT Sans"/>
                <a:sym typeface="PT Sans"/>
              </a:rPr>
              <a:t>Figure 6:  Evaluation Matrix(all model) </a:t>
            </a:r>
            <a:endParaRPr b="1" sz="9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50" name="Google Shape;350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75" y="150366"/>
            <a:ext cx="5873298" cy="362690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/>
        </p:nvSpPr>
        <p:spPr>
          <a:xfrm>
            <a:off x="576943" y="6225545"/>
            <a:ext cx="73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AU">
                <a:solidFill>
                  <a:schemeClr val="dk1"/>
                </a:solidFill>
              </a:rPr>
              <a:t>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Sachin Singh (z5525041)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58" name="Google Shape;358;p35"/>
          <p:cNvSpPr txBox="1"/>
          <p:nvPr/>
        </p:nvSpPr>
        <p:spPr>
          <a:xfrm>
            <a:off x="1716900" y="2106750"/>
            <a:ext cx="8758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575" lIns="117575" spcFirstLastPara="1" rIns="117575" wrap="square" tIns="117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4"/>
              <a:buFont typeface="Arial"/>
              <a:buNone/>
            </a:pPr>
            <a:r>
              <a:rPr b="1" lang="en-AU" sz="3600">
                <a:solidFill>
                  <a:srgbClr val="50A14F"/>
                </a:solidFill>
                <a:latin typeface="PT Sans"/>
                <a:ea typeface="PT Sans"/>
                <a:cs typeface="PT Sans"/>
                <a:sym typeface="PT Sans"/>
              </a:rPr>
              <a:t>Real-World Use &gt; BLEU</a:t>
            </a:r>
            <a:endParaRPr b="1" sz="3600">
              <a:solidFill>
                <a:srgbClr val="50A14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59" name="Google Shape;359;p35" title="0049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37" y="3634283"/>
            <a:ext cx="2001692" cy="20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 title="0083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258" y="3634283"/>
            <a:ext cx="2001692" cy="20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 title="0084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261" y="3634283"/>
            <a:ext cx="2001692" cy="20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 title="00867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0264" y="3634283"/>
            <a:ext cx="2001692" cy="20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 title="viaduct_328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89896" y="3637649"/>
            <a:ext cx="1994960" cy="199496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/>
        </p:nvSpPr>
        <p:spPr>
          <a:xfrm>
            <a:off x="576075" y="197675"/>
            <a:ext cx="10206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575" lIns="117575" spcFirstLastPara="1" rIns="117575" wrap="square" tIns="1175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4"/>
              <a:buFont typeface="Arial"/>
              <a:buNone/>
            </a:pPr>
            <a:r>
              <a:rPr b="1" lang="en-AU" sz="3600">
                <a:latin typeface="PT Sans"/>
                <a:ea typeface="PT Sans"/>
                <a:cs typeface="PT Sans"/>
                <a:sym typeface="PT Sans"/>
              </a:rPr>
              <a:t>Caption Comparisons</a:t>
            </a:r>
            <a:endParaRPr b="1" sz="36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653143" y="6225545"/>
            <a:ext cx="73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AU">
                <a:solidFill>
                  <a:schemeClr val="dk1"/>
                </a:solidFill>
              </a:rPr>
              <a:t>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Sachin Singh (z5525041)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71" name="Google Shape;371;p36"/>
          <p:cNvSpPr txBox="1"/>
          <p:nvPr/>
        </p:nvSpPr>
        <p:spPr>
          <a:xfrm>
            <a:off x="778650" y="437275"/>
            <a:ext cx="10634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AU" sz="3000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Easy Captioning - </a:t>
            </a:r>
            <a:r>
              <a:rPr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clear identifiable structure, </a:t>
            </a:r>
            <a:r>
              <a:rPr i="1" lang="en-AU" sz="30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color identification</a:t>
            </a:r>
            <a:endParaRPr b="1" i="1" sz="300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372" name="Google Shape;372;p36"/>
          <p:cNvGraphicFramePr/>
          <p:nvPr/>
        </p:nvGraphicFramePr>
        <p:xfrm>
          <a:off x="1142963" y="413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{29B48304-1DFC-4A7E-800A-6E7246382FD8}</a:tableStyleId>
              </a:tblPr>
              <a:tblGrid>
                <a:gridCol w="1946575"/>
                <a:gridCol w="7959500"/>
              </a:tblGrid>
              <a:tr h="50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4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LAM</a:t>
                      </a:r>
                      <a:endParaRPr sz="24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24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 large </a:t>
                      </a:r>
                      <a:r>
                        <a:rPr b="1" i="1" lang="en-AU" sz="2400">
                          <a:solidFill>
                            <a:srgbClr val="9900FF"/>
                          </a:solidFill>
                          <a:highlight>
                            <a:srgbClr val="FFFFFF"/>
                          </a:highlight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plane</a:t>
                      </a:r>
                      <a:r>
                        <a:rPr i="1" lang="en-AU" sz="24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is parked on the runway.</a:t>
                      </a:r>
                      <a:endParaRPr i="1" sz="24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51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4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</a:t>
                      </a:r>
                      <a:endParaRPr sz="24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AU" sz="2400">
                          <a:solidFill>
                            <a:srgbClr val="FF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two</a:t>
                      </a:r>
                      <a:r>
                        <a:rPr i="1" lang="en-AU" sz="24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</a:t>
                      </a:r>
                      <a:r>
                        <a:rPr b="1" i="1" lang="en-AU" sz="24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planes</a:t>
                      </a:r>
                      <a:r>
                        <a:rPr i="1" lang="en-AU" sz="24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are near a terminal in a large </a:t>
                      </a:r>
                      <a:r>
                        <a:rPr b="1" i="1" lang="en-AU" sz="24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airport                </a:t>
                      </a:r>
                      <a:r>
                        <a:rPr lang="en-AU" sz="18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i="1" sz="24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60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4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VIT + GPT2</a:t>
                      </a:r>
                      <a:endParaRPr sz="24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AU" sz="24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planes</a:t>
                      </a:r>
                      <a:r>
                        <a:rPr i="1" lang="en-AU" sz="24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are parked in an </a:t>
                      </a:r>
                      <a:r>
                        <a:rPr b="1" i="1" lang="en-AU" sz="24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airport</a:t>
                      </a:r>
                      <a:r>
                        <a:rPr i="1" lang="en-AU" sz="24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.</a:t>
                      </a:r>
                      <a:endParaRPr b="1" i="1" sz="2400">
                        <a:solidFill>
                          <a:srgbClr val="FFAB4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3" name="Google Shape;373;p36"/>
          <p:cNvSpPr txBox="1"/>
          <p:nvPr/>
        </p:nvSpPr>
        <p:spPr>
          <a:xfrm>
            <a:off x="3913771" y="1276363"/>
            <a:ext cx="2136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300" lIns="107300" spcFirstLastPara="1" rIns="107300" wrap="square" tIns="1073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43">
                <a:solidFill>
                  <a:srgbClr val="1F1F1F"/>
                </a:solidFill>
                <a:latin typeface="PT Sans"/>
                <a:ea typeface="PT Sans"/>
                <a:cs typeface="PT Sans"/>
                <a:sym typeface="PT Sans"/>
              </a:rPr>
              <a:t>Image: 00493.jpg</a:t>
            </a:r>
            <a:endParaRPr b="1" sz="1643">
              <a:solidFill>
                <a:srgbClr val="1F1F1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3616626" y="1669975"/>
            <a:ext cx="8028600" cy="2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300" lIns="107300" spcFirstLastPara="1" rIns="107300" wrap="square" tIns="107300">
            <a:spAutoFit/>
          </a:bodyPr>
          <a:lstStyle/>
          <a:p>
            <a:pPr indent="-377912" lvl="0" marL="536637" rtl="0" algn="l">
              <a:lnSpc>
                <a:spcPct val="150000"/>
              </a:lnSpc>
              <a:spcBef>
                <a:spcPts val="1409"/>
              </a:spcBef>
              <a:spcAft>
                <a:spcPts val="0"/>
              </a:spcAft>
              <a:buClr>
                <a:srgbClr val="000000"/>
              </a:buClr>
              <a:buSzPts val="1726"/>
              <a:buFont typeface="PT Sans"/>
              <a:buAutoNum type="arabicPeriod"/>
            </a:pP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“a red</a:t>
            </a:r>
            <a:r>
              <a:rPr b="1" i="1" lang="en-AU" sz="172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and white small plane and a silver-white plane are parked at their gate.”</a:t>
            </a:r>
            <a:endParaRPr i="1" sz="172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77912" lvl="0" marL="53663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6"/>
              <a:buAutoNum type="arabicPeriod"/>
            </a:pP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“a white </a:t>
            </a:r>
            <a:r>
              <a:rPr b="1" i="1" lang="en-AU" sz="1725">
                <a:solidFill>
                  <a:srgbClr val="9900FF"/>
                </a:solidFill>
                <a:latin typeface="PT Sans"/>
                <a:ea typeface="PT Sans"/>
                <a:cs typeface="PT Sans"/>
                <a:sym typeface="PT Sans"/>
              </a:rPr>
              <a:t>plane</a:t>
            </a: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and a pink plane are on an airport.”</a:t>
            </a:r>
            <a:endParaRPr i="1" sz="172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77912" lvl="0" marL="53663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6"/>
              <a:buFont typeface="PT Sans"/>
              <a:buAutoNum type="arabicPeriod"/>
            </a:pP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“a white plane and a pink plane are parked on an airport.”</a:t>
            </a:r>
            <a:endParaRPr i="1" sz="172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77912" lvl="0" marL="53663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6"/>
              <a:buFont typeface="PT Sans"/>
              <a:buAutoNum type="arabicPeriod"/>
            </a:pP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</a:t>
            </a:r>
            <a:r>
              <a:rPr b="1" i="1" lang="en-AU" sz="172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two</a:t>
            </a: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-AU" sz="1725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planes</a:t>
            </a: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are parked in the </a:t>
            </a:r>
            <a:r>
              <a:rPr b="1" i="1" lang="en-AU" sz="1725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airport</a:t>
            </a: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.”</a:t>
            </a:r>
            <a:endParaRPr i="1" sz="172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77912" lvl="0" marL="53663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6"/>
              <a:buFont typeface="PT Sans"/>
              <a:buAutoNum type="arabicPeriod"/>
            </a:pP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“a white plane and a pink plane are parked on an airport.”</a:t>
            </a:r>
            <a:endParaRPr i="1" sz="172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75" name="Google Shape;375;p36" title="0049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28" y="1172178"/>
            <a:ext cx="2667150" cy="26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/>
        </p:nvSpPr>
        <p:spPr>
          <a:xfrm>
            <a:off x="195943" y="6225545"/>
            <a:ext cx="732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AU" sz="1100">
                <a:solidFill>
                  <a:schemeClr val="dk1"/>
                </a:solidFill>
              </a:rPr>
              <a:t>: </a:t>
            </a:r>
            <a:r>
              <a:rPr lang="en-AU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Sachin Singh (z5525041)</a:t>
            </a: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82" name="Google Shape;382;p37"/>
          <p:cNvSpPr txBox="1"/>
          <p:nvPr/>
        </p:nvSpPr>
        <p:spPr>
          <a:xfrm>
            <a:off x="627025" y="388025"/>
            <a:ext cx="107268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AU" sz="3000">
                <a:solidFill>
                  <a:srgbClr val="FF9900"/>
                </a:solidFill>
                <a:latin typeface="PT Sans"/>
                <a:ea typeface="PT Sans"/>
                <a:cs typeface="PT Sans"/>
                <a:sym typeface="PT Sans"/>
              </a:rPr>
              <a:t>Medium Captioning -</a:t>
            </a:r>
            <a:r>
              <a:rPr b="1" lang="en-AU" sz="3000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spatial context </a:t>
            </a:r>
            <a:r>
              <a:rPr b="1" lang="en-AU" sz="30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‘surrounded by, next to..’</a:t>
            </a:r>
            <a:endParaRPr b="1" sz="300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3641875" y="1569025"/>
            <a:ext cx="8444100" cy="24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050" lIns="104050" spcFirstLastPara="1" rIns="104050" wrap="square" tIns="104050">
            <a:spAutoFit/>
          </a:bodyPr>
          <a:lstStyle/>
          <a:p>
            <a:pPr indent="-368094" lvl="0" marL="520289" rtl="0" algn="l">
              <a:lnSpc>
                <a:spcPct val="150000"/>
              </a:lnSpc>
              <a:spcBef>
                <a:spcPts val="1366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“the huge rectangle contains a baseball field, a swimming pool, two basketball courts and eight tennis courts, </a:t>
            </a:r>
            <a:r>
              <a:rPr b="1" i="1" lang="en-AU" sz="17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surrounded by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crowded cars.”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68094" lvl="0" marL="52028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“a square court and many blue buildings on the north.”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68094" lvl="0" marL="52028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“eight tennis courts and </a:t>
            </a:r>
            <a:r>
              <a:rPr b="1" i="1" lang="en-AU" sz="17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a baseball field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are near three </a:t>
            </a:r>
            <a:r>
              <a:rPr b="1" i="1" lang="en-AU" sz="17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parking lots.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”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68094" lvl="0" marL="52028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“a baseball field is </a:t>
            </a:r>
            <a:r>
              <a:rPr b="1" i="1" lang="en-AU" sz="17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next to 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eight tennis courts.”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68094" lvl="0" marL="52028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“a baseball field and eight tennis courts are next to a parking lot.”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84" name="Google Shape;384;p37"/>
          <p:cNvSpPr txBox="1"/>
          <p:nvPr/>
        </p:nvSpPr>
        <p:spPr>
          <a:xfrm>
            <a:off x="3771004" y="1158913"/>
            <a:ext cx="2499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050" lIns="104050" spcFirstLastPara="1" rIns="104050" wrap="square" tIns="10405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93">
                <a:solidFill>
                  <a:srgbClr val="1F1F1F"/>
                </a:solidFill>
                <a:latin typeface="PT Sans"/>
                <a:ea typeface="PT Sans"/>
                <a:cs typeface="PT Sans"/>
                <a:sym typeface="PT Sans"/>
              </a:rPr>
              <a:t>Image: 00834.jpg</a:t>
            </a:r>
            <a:endParaRPr b="1" sz="1793">
              <a:solidFill>
                <a:srgbClr val="1F1F1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385" name="Google Shape;385;p37"/>
          <p:cNvGraphicFramePr/>
          <p:nvPr/>
        </p:nvGraphicFramePr>
        <p:xfrm>
          <a:off x="997325" y="429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{29B48304-1DFC-4A7E-800A-6E7246382FD8}</a:tableStyleId>
              </a:tblPr>
              <a:tblGrid>
                <a:gridCol w="2003800"/>
                <a:gridCol w="8193525"/>
              </a:tblGrid>
              <a:tr h="460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LAM</a:t>
                      </a:r>
                      <a:endParaRPr sz="20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 </a:t>
                      </a:r>
                      <a:r>
                        <a:rPr i="1" lang="en-AU" sz="2000" strike="sngStrike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playground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is </a:t>
                      </a:r>
                      <a:r>
                        <a:rPr b="1" i="1" lang="en-AU" sz="2000">
                          <a:solidFill>
                            <a:srgbClr val="FF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surrounded by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some green trees and buildings.</a:t>
                      </a:r>
                      <a:endParaRPr i="1" sz="20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47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</a:t>
                      </a:r>
                      <a:endParaRPr sz="20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many cars are parked in a </a:t>
                      </a:r>
                      <a:r>
                        <a:rPr b="1" i="1" lang="en-AU" sz="20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parking lot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near a </a:t>
                      </a:r>
                      <a:r>
                        <a:rPr b="1" i="1" lang="en-AU" sz="20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baseball field                      </a:t>
                      </a:r>
                      <a:r>
                        <a:rPr lang="en-AU" sz="18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i="1" sz="20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55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VIT + GPT2</a:t>
                      </a:r>
                      <a:endParaRPr sz="20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2000" strike="sngStrike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playground </a:t>
                      </a:r>
                      <a:r>
                        <a:rPr i="1" lang="en-AU" sz="20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is </a:t>
                      </a:r>
                      <a:r>
                        <a:rPr b="1" i="1" lang="en-AU" sz="2000">
                          <a:solidFill>
                            <a:srgbClr val="FF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surrounded by</a:t>
                      </a:r>
                      <a:r>
                        <a:rPr i="1" lang="en-AU" sz="20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many green trees and buildings .</a:t>
                      </a:r>
                      <a:endParaRPr i="1" sz="20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6" name="Google Shape;386;p37" title="0083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679" y="1235116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 txBox="1"/>
          <p:nvPr/>
        </p:nvSpPr>
        <p:spPr>
          <a:xfrm>
            <a:off x="576943" y="6225545"/>
            <a:ext cx="73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AU">
                <a:solidFill>
                  <a:schemeClr val="dk1"/>
                </a:solidFill>
              </a:rPr>
              <a:t>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Sachin Singh (z5525041)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93" name="Google Shape;393;p38"/>
          <p:cNvSpPr txBox="1"/>
          <p:nvPr/>
        </p:nvSpPr>
        <p:spPr>
          <a:xfrm>
            <a:off x="515750" y="476025"/>
            <a:ext cx="11250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AU" sz="30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Hard Performing Class -</a:t>
            </a:r>
            <a:r>
              <a:rPr b="1" lang="en-AU" sz="3000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visually ambiguous, no strong anchor</a:t>
            </a:r>
            <a:endParaRPr b="1" sz="3000">
              <a:solidFill>
                <a:srgbClr val="34A75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3862611" y="1819717"/>
            <a:ext cx="82413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350" lIns="105350" spcFirstLastPara="1" rIns="105350" wrap="square" tIns="105350">
            <a:spAutoFit/>
          </a:bodyPr>
          <a:lstStyle/>
          <a:p>
            <a:pPr indent="-371374" lvl="0" marL="526849" rtl="0" algn="l">
              <a:lnSpc>
                <a:spcPct val="150000"/>
              </a:lnSpc>
              <a:spcBef>
                <a:spcPts val="1383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“two huge, white circles come into view while a railway passes through aside.”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71374" lvl="0" marL="52684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“a fan-shaped playground with two big white jars.”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71374" lvl="0" marL="52684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b="1"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two white tanks ae </a:t>
            </a:r>
            <a:r>
              <a:rPr b="1" i="1" lang="en-AU" sz="1700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near some green trees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  <a:r>
              <a:rPr b="1"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”</a:t>
            </a:r>
            <a:endParaRPr b="1"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71374" lvl="0" marL="52684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“two white tanks are semisurrounded by some green plants.”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71374" lvl="0" marL="52684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</a:t>
            </a:r>
            <a:r>
              <a:rPr b="1" i="1" lang="en-AU" sz="17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two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white </a:t>
            </a:r>
            <a:r>
              <a:rPr b="1" i="1" lang="en-AU" sz="17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storage tanks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are semi-surrounded by green plants</a:t>
            </a:r>
            <a:r>
              <a:rPr b="1"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.”</a:t>
            </a:r>
            <a:endParaRPr b="1"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395" name="Google Shape;395;p38"/>
          <p:cNvGraphicFramePr/>
          <p:nvPr/>
        </p:nvGraphicFramePr>
        <p:xfrm>
          <a:off x="1248838" y="435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{29B48304-1DFC-4A7E-800A-6E7246382FD8}</a:tableStyleId>
              </a:tblPr>
              <a:tblGrid>
                <a:gridCol w="2314750"/>
                <a:gridCol w="7379575"/>
              </a:tblGrid>
              <a:tr h="47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LAM</a:t>
                      </a:r>
                      <a:endParaRPr sz="2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AU" sz="2100">
                          <a:solidFill>
                            <a:srgbClr val="FF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two</a:t>
                      </a:r>
                      <a:r>
                        <a:rPr i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</a:t>
                      </a:r>
                      <a:r>
                        <a:rPr b="1" i="1" lang="en-AU" sz="21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storage tanks</a:t>
                      </a:r>
                      <a:r>
                        <a:rPr i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are near a road.                                          </a:t>
                      </a:r>
                      <a:r>
                        <a:rPr lang="en-AU" sz="1800">
                          <a:solidFill>
                            <a:schemeClr val="dk1"/>
                          </a:solidFill>
                        </a:rPr>
                        <a:t>✅</a:t>
                      </a:r>
                      <a:endParaRPr i="1" sz="21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47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</a:t>
                      </a:r>
                      <a:endParaRPr sz="2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2100" strike="sngStrike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two white round buildings</a:t>
                      </a:r>
                      <a:r>
                        <a:rPr i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are </a:t>
                      </a:r>
                      <a:r>
                        <a:rPr b="1" i="1" lang="en-AU" sz="21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near</a:t>
                      </a:r>
                      <a:r>
                        <a:rPr i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 road with </a:t>
                      </a:r>
                      <a:r>
                        <a:rPr b="1" i="1" lang="en-AU" sz="21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green trees</a:t>
                      </a:r>
                      <a:endParaRPr b="1" i="1" sz="2100">
                        <a:solidFill>
                          <a:srgbClr val="34A753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486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VIT + GPT2</a:t>
                      </a:r>
                      <a:endParaRPr sz="2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AU" sz="21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storage tanks</a:t>
                      </a:r>
                      <a:r>
                        <a:rPr i="1" lang="en-AU" sz="2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are </a:t>
                      </a:r>
                      <a:r>
                        <a:rPr b="1" i="1" lang="en-AU" sz="21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near</a:t>
                      </a:r>
                      <a:r>
                        <a:rPr i="1" lang="en-AU" sz="2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</a:t>
                      </a:r>
                      <a:r>
                        <a:rPr b="1" i="1" lang="en-AU" sz="21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some green trees</a:t>
                      </a:r>
                      <a:r>
                        <a:rPr i="1" lang="en-AU" sz="2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.                                </a:t>
                      </a:r>
                      <a:r>
                        <a:rPr lang="en-AU" sz="1800">
                          <a:solidFill>
                            <a:schemeClr val="dk1"/>
                          </a:solidFill>
                        </a:rPr>
                        <a:t>✅</a:t>
                      </a:r>
                      <a:endParaRPr i="1" sz="2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6" name="Google Shape;396;p38"/>
          <p:cNvSpPr txBox="1"/>
          <p:nvPr/>
        </p:nvSpPr>
        <p:spPr>
          <a:xfrm>
            <a:off x="4018786" y="1347675"/>
            <a:ext cx="2978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5350" lIns="105350" spcFirstLastPara="1" rIns="105350" wrap="square" tIns="10535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13">
                <a:solidFill>
                  <a:srgbClr val="1F1F1F"/>
                </a:solidFill>
                <a:latin typeface="PT Sans"/>
                <a:ea typeface="PT Sans"/>
                <a:cs typeface="PT Sans"/>
                <a:sym typeface="PT Sans"/>
              </a:rPr>
              <a:t>Image: 00867.jpg</a:t>
            </a:r>
            <a:endParaRPr b="1" sz="1613">
              <a:solidFill>
                <a:srgbClr val="1F1F1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97" name="Google Shape;397;p38" title="008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29" y="1251829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8"/>
          <p:cNvSpPr txBox="1"/>
          <p:nvPr/>
        </p:nvSpPr>
        <p:spPr>
          <a:xfrm>
            <a:off x="576943" y="6225545"/>
            <a:ext cx="73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AU">
                <a:solidFill>
                  <a:schemeClr val="dk1"/>
                </a:solidFill>
              </a:rPr>
              <a:t>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Sachin Singh (z5525041)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04" name="Google Shape;404;p39"/>
          <p:cNvSpPr txBox="1"/>
          <p:nvPr/>
        </p:nvSpPr>
        <p:spPr>
          <a:xfrm>
            <a:off x="536450" y="407650"/>
            <a:ext cx="85218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AU" sz="30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Hard Performing Class -</a:t>
            </a:r>
            <a:r>
              <a:rPr b="1" lang="en-AU" sz="3000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visually ambiguous</a:t>
            </a:r>
            <a:endParaRPr b="1" sz="3000">
              <a:solidFill>
                <a:srgbClr val="34A75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3691749" y="1735575"/>
            <a:ext cx="87321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50" lIns="111950" spcFirstLastPara="1" rIns="111950" wrap="square" tIns="111950">
            <a:spAutoFit/>
          </a:bodyPr>
          <a:lstStyle/>
          <a:p>
            <a:pPr indent="-387856" lvl="0" marL="559814" rtl="0" algn="l">
              <a:lnSpc>
                <a:spcPct val="150000"/>
              </a:lnSpc>
              <a:spcBef>
                <a:spcPts val="1469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"the ease of the road are surrounded by lots of buildings."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87856" lvl="0" marL="5598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"many cars ran on the road, vehicles parked beside the </a:t>
            </a:r>
            <a:r>
              <a:rPr b="1" i="1" lang="en-AU" sz="17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road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."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87856" lvl="0" marL="5598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"</a:t>
            </a:r>
            <a:r>
              <a:rPr b="1" i="1" lang="en-AU" sz="1700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many buildings and some green trees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are near a complicated</a:t>
            </a:r>
            <a:r>
              <a:rPr b="1" i="1" lang="en-AU" sz="17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 viaduct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."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87856" lvl="0" marL="5598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"</a:t>
            </a:r>
            <a:r>
              <a:rPr i="1" lang="en-AU" sz="1700" strike="sng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many buildings and some green trees are near a complicated viaduct</a:t>
            </a: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."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87856" lvl="0" marL="5598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"the ease of the road are surrounded by lots of buildings."</a:t>
            </a:r>
            <a:endParaRPr i="1" sz="17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406" name="Google Shape;406;p39"/>
          <p:cNvGraphicFramePr/>
          <p:nvPr/>
        </p:nvGraphicFramePr>
        <p:xfrm>
          <a:off x="631200" y="423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{29B48304-1DFC-4A7E-800A-6E7246382FD8}</a:tableStyleId>
              </a:tblPr>
              <a:tblGrid>
                <a:gridCol w="2188350"/>
                <a:gridCol w="8948225"/>
              </a:tblGrid>
              <a:tr h="50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LAM</a:t>
                      </a:r>
                      <a:endParaRPr sz="2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many green trees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and </a:t>
                      </a:r>
                      <a:r>
                        <a:rPr i="1" lang="en-AU" sz="2000" strike="sngStrike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meadows 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are near a </a:t>
                      </a:r>
                      <a:r>
                        <a:rPr b="1" i="1" lang="en-AU" sz="20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viaduct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.                                          </a:t>
                      </a:r>
                      <a:r>
                        <a:rPr lang="en-AU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i="1" sz="20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50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</a:t>
                      </a:r>
                      <a:endParaRPr sz="2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many buildings and some green trees 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are in two sides of two </a:t>
                      </a:r>
                      <a:r>
                        <a:rPr b="1" i="1" lang="en-AU" sz="20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roads 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in a </a:t>
                      </a:r>
                      <a:r>
                        <a:rPr i="1" lang="en-AU" sz="2000" strike="sngStrike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crossroads</a:t>
                      </a:r>
                      <a:endParaRPr i="1" sz="2000" strike="sngStrike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590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VIT + GPT2</a:t>
                      </a:r>
                      <a:endParaRPr sz="2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AU" sz="20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viaduct 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is surrounded by </a:t>
                      </a:r>
                      <a:r>
                        <a:rPr b="1"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many green trees                                                           </a:t>
                      </a:r>
                      <a:r>
                        <a:rPr lang="en-AU" sz="1700">
                          <a:solidFill>
                            <a:schemeClr val="dk1"/>
                          </a:solidFill>
                        </a:rPr>
                        <a:t>✅</a:t>
                      </a:r>
                      <a:endParaRPr b="1" i="1" sz="2000">
                        <a:solidFill>
                          <a:srgbClr val="34A753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7" name="Google Shape;407;p39"/>
          <p:cNvSpPr txBox="1"/>
          <p:nvPr/>
        </p:nvSpPr>
        <p:spPr>
          <a:xfrm>
            <a:off x="3769260" y="1183200"/>
            <a:ext cx="2689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50" lIns="111950" spcFirstLastPara="1" rIns="111950" wrap="square" tIns="11195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14">
                <a:solidFill>
                  <a:srgbClr val="1F1F1F"/>
                </a:solidFill>
                <a:latin typeface="PT Sans"/>
                <a:ea typeface="PT Sans"/>
                <a:cs typeface="PT Sans"/>
                <a:sym typeface="PT Sans"/>
              </a:rPr>
              <a:t>Image: viaduct_328.jpg</a:t>
            </a:r>
            <a:endParaRPr b="1" sz="1714">
              <a:solidFill>
                <a:srgbClr val="1F1F1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576943" y="6225545"/>
            <a:ext cx="73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r>
              <a:rPr lang="en-AU">
                <a:solidFill>
                  <a:schemeClr val="dk1"/>
                </a:solidFill>
              </a:rPr>
              <a:t>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Sachin Singh (z5525041)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9" name="Google Shape;409;p39" title="viaduct_32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554" y="11832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15" name="Google Shape;415;p40"/>
          <p:cNvSpPr/>
          <p:nvPr/>
        </p:nvSpPr>
        <p:spPr>
          <a:xfrm>
            <a:off x="729350" y="1721350"/>
            <a:ext cx="5607300" cy="26559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6867225" y="1727625"/>
            <a:ext cx="4678500" cy="26559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29775" y="320300"/>
            <a:ext cx="83874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575" lIns="102575" spcFirstLastPara="1" rIns="102575" wrap="square" tIns="1025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4"/>
              <a:buFont typeface="Arial"/>
              <a:buNone/>
            </a:pPr>
            <a:r>
              <a:rPr b="1" lang="en-AU" sz="3600">
                <a:latin typeface="PT Sans"/>
                <a:ea typeface="PT Sans"/>
                <a:cs typeface="PT Sans"/>
                <a:sym typeface="PT Sans"/>
              </a:rPr>
              <a:t>Ablation Study: Data Augmentation</a:t>
            </a:r>
            <a:endParaRPr b="1" sz="36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629775" y="1048550"/>
            <a:ext cx="11052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575" lIns="102575" spcFirstLastPara="1" rIns="102575" wrap="square" tIns="1025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207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Dataset limitation 10921 images</a:t>
            </a:r>
            <a:r>
              <a:rPr lang="en-AU" sz="220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, we don't just need more data, you need more variation.</a:t>
            </a:r>
            <a:endParaRPr b="1" sz="254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1041389" y="1969900"/>
            <a:ext cx="1493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1"/>
              <a:buFont typeface="Arial"/>
              <a:buNone/>
            </a:pPr>
            <a:r>
              <a:rPr b="1" lang="en-AU" sz="144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Original</a:t>
            </a:r>
            <a:endParaRPr b="1" sz="1441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2817548" y="1969900"/>
            <a:ext cx="1493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1"/>
              <a:buFont typeface="Arial"/>
              <a:buNone/>
            </a:pPr>
            <a:r>
              <a:rPr b="1" lang="en-AU" sz="144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Variant 1</a:t>
            </a:r>
            <a:endParaRPr b="1" sz="1441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4539798" y="1969900"/>
            <a:ext cx="1493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1"/>
              <a:buFont typeface="Arial"/>
              <a:buNone/>
            </a:pPr>
            <a:r>
              <a:rPr b="1" lang="en-AU" sz="144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Variant 2</a:t>
            </a:r>
            <a:endParaRPr b="1" sz="1441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1012918" y="3761745"/>
            <a:ext cx="1016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square_102.jpg</a:t>
            </a:r>
            <a:endParaRPr sz="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2739659" y="3761745"/>
            <a:ext cx="2045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Rotate 90/270, Add Jitter, </a:t>
            </a:r>
            <a:endParaRPr sz="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Adjust Level &amp; Sharpening</a:t>
            </a:r>
            <a:endParaRPr sz="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4467299" y="3761750"/>
            <a:ext cx="1882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Flip Horizontal, Adjust Level, simulate summer sun exposure</a:t>
            </a:r>
            <a:endParaRPr sz="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25" name="Google Shape;425;p40" title="square_1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75" y="2330976"/>
            <a:ext cx="1547239" cy="138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 title="square_102_v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660" y="2330976"/>
            <a:ext cx="1547239" cy="138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 title="square_102_v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936" y="2330976"/>
            <a:ext cx="1547239" cy="13899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8" name="Google Shape;428;p40"/>
          <p:cNvGraphicFramePr/>
          <p:nvPr/>
        </p:nvGraphicFramePr>
        <p:xfrm>
          <a:off x="692038" y="47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{82E69B98-4791-4903-86D7-888128B020A6}</a:tableStyleId>
              </a:tblPr>
              <a:tblGrid>
                <a:gridCol w="1643975"/>
                <a:gridCol w="1145800"/>
                <a:gridCol w="1135600"/>
                <a:gridCol w="1159200"/>
                <a:gridCol w="1122475"/>
                <a:gridCol w="1195925"/>
                <a:gridCol w="1226125"/>
                <a:gridCol w="1139050"/>
                <a:gridCol w="1085575"/>
              </a:tblGrid>
              <a:tr h="2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Models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Bleu-1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Bleu-2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Bleu-3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Bleu-4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Meteor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Rouge_L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Cider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SPICE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68.09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50.71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38.65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30.27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25.79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47.94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58.64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26.71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After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69.46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51.31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38.57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29.6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26.63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48.81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67.17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25.20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9" name="Google Shape;429;p40"/>
          <p:cNvSpPr txBox="1"/>
          <p:nvPr/>
        </p:nvSpPr>
        <p:spPr>
          <a:xfrm>
            <a:off x="6961775" y="2656175"/>
            <a:ext cx="43611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900" lIns="104900" spcFirstLastPara="1" rIns="104900" wrap="square" tIns="1049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(8,736 images x 5 captions = 43,680 caption-image pairs) * 3 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= </a:t>
            </a:r>
            <a:r>
              <a:rPr b="1"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131040 image caption pairs</a:t>
            </a:r>
            <a:endParaRPr b="1"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6886574" y="2134050"/>
            <a:ext cx="458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900" lIns="104900" spcFirstLastPara="1" rIns="104900" wrap="square" tIns="1049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i="1" lang="en-AU" sz="206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Prioritize Rare Words Captions using ITF</a:t>
            </a:r>
            <a:r>
              <a:rPr b="1" lang="en-AU" sz="206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b="1" sz="2065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6335399" y="2750763"/>
            <a:ext cx="456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900" lIns="104900" spcFirstLastPara="1" rIns="104900" wrap="square" tIns="104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AU" sz="3000">
                <a:latin typeface="PT Sans"/>
                <a:ea typeface="PT Sans"/>
                <a:cs typeface="PT Sans"/>
                <a:sym typeface="PT Sans"/>
              </a:rPr>
              <a:t>+</a:t>
            </a:r>
            <a:endParaRPr b="1" sz="30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2" name="Google Shape;432;p40"/>
          <p:cNvSpPr/>
          <p:nvPr/>
        </p:nvSpPr>
        <p:spPr>
          <a:xfrm rot="1220854">
            <a:off x="8678982" y="5580975"/>
            <a:ext cx="1570238" cy="1111399"/>
          </a:xfrm>
          <a:prstGeom prst="irregularSeal2">
            <a:avLst/>
          </a:prstGeom>
          <a:solidFill>
            <a:srgbClr val="FFFF00"/>
          </a:solidFill>
          <a:ln cap="flat" cmpd="sng" w="63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675" lIns="60675" spcFirstLastPara="1" rIns="60675" wrap="square" tIns="60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29"/>
          </a:p>
        </p:txBody>
      </p:sp>
      <p:sp>
        <p:nvSpPr>
          <p:cNvPr id="433" name="Google Shape;433;p40"/>
          <p:cNvSpPr txBox="1"/>
          <p:nvPr/>
        </p:nvSpPr>
        <p:spPr>
          <a:xfrm>
            <a:off x="8387048" y="5883467"/>
            <a:ext cx="2006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675" lIns="60675" spcFirstLastPara="1" rIns="60675" wrap="square" tIns="606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"/>
              <a:buFont typeface="Arial"/>
              <a:buNone/>
            </a:pPr>
            <a:r>
              <a:rPr b="1" lang="en-AU" sz="1888">
                <a:latin typeface="PT Sans"/>
                <a:ea typeface="PT Sans"/>
                <a:cs typeface="PT Sans"/>
                <a:sym typeface="PT Sans"/>
              </a:rPr>
              <a:t>+14.5%</a:t>
            </a:r>
            <a:endParaRPr b="1" sz="1888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4" name="Google Shape;434;p40"/>
          <p:cNvSpPr txBox="1"/>
          <p:nvPr/>
        </p:nvSpPr>
        <p:spPr>
          <a:xfrm>
            <a:off x="6531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40" name="Google Shape;440;p41"/>
          <p:cNvSpPr txBox="1"/>
          <p:nvPr/>
        </p:nvSpPr>
        <p:spPr>
          <a:xfrm>
            <a:off x="626275" y="409550"/>
            <a:ext cx="10758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4900" lIns="104900" spcFirstLastPara="1" rIns="104900" wrap="square" tIns="1049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2"/>
              <a:buFont typeface="Arial"/>
              <a:buNone/>
            </a:pPr>
            <a:r>
              <a:rPr b="1" lang="en-AU" sz="3600">
                <a:latin typeface="PT Sans"/>
                <a:ea typeface="PT Sans"/>
                <a:cs typeface="PT Sans"/>
                <a:sym typeface="PT Sans"/>
              </a:rPr>
              <a:t>Upgrade Architecture: </a:t>
            </a:r>
            <a:r>
              <a:rPr b="1" lang="en-AU" sz="3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Blip1 Base → Blip1 Large</a:t>
            </a:r>
            <a:endParaRPr i="1" sz="3600"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441" name="Google Shape;441;p41"/>
          <p:cNvGraphicFramePr/>
          <p:nvPr/>
        </p:nvGraphicFramePr>
        <p:xfrm>
          <a:off x="739350" y="132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{29B48304-1DFC-4A7E-800A-6E7246382FD8}</a:tableStyleId>
              </a:tblPr>
              <a:tblGrid>
                <a:gridCol w="1725250"/>
                <a:gridCol w="2235200"/>
                <a:gridCol w="2279550"/>
                <a:gridCol w="4518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 1 Base</a:t>
                      </a:r>
                      <a:endParaRPr b="1" sz="2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1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 1 Large</a:t>
                      </a:r>
                      <a:endParaRPr b="1" sz="21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1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Result</a:t>
                      </a:r>
                      <a:endParaRPr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60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Vision Encoder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ViT-B/16 (86M)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ViT-L/16 (307M)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1500">
                          <a:solidFill>
                            <a:srgbClr val="1F1F1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can distinguish semantic ambiguity, </a:t>
                      </a:r>
                      <a:r>
                        <a:rPr b="1" i="1" lang="en-AU" sz="1500">
                          <a:solidFill>
                            <a:srgbClr val="FF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captures subtle details, textures,</a:t>
                      </a:r>
                      <a:r>
                        <a:rPr i="1" lang="en-AU" sz="1500">
                          <a:solidFill>
                            <a:srgbClr val="1F1F1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 "marina" vs "harbor" vs "dock</a:t>
                      </a:r>
                      <a:endParaRPr i="1" sz="15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Text decoder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BERT-base (124M)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BERT-large (340M)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1500">
                          <a:solidFill>
                            <a:srgbClr val="1F1F1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richer vocabulary, </a:t>
                      </a:r>
                      <a:r>
                        <a:rPr b="1" i="1" lang="en-AU" sz="1500">
                          <a:solidFill>
                            <a:srgbClr val="FF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more fluent, grammatically correct, descriptive captions</a:t>
                      </a:r>
                      <a:endParaRPr b="1" i="1" sz="1500">
                        <a:solidFill>
                          <a:srgbClr val="FF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47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Total Params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210M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647M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3x larger</a:t>
                      </a:r>
                      <a:endParaRPr i="1" sz="15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Hidden Size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768 - 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dim embeddings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1024 - 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dim embeddings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AU" sz="15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33% more information capacity, </a:t>
                      </a:r>
                      <a:endParaRPr b="1" i="1" sz="15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AU" sz="15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better spatial understanding</a:t>
                      </a:r>
                      <a:r>
                        <a:rPr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,  </a:t>
                      </a:r>
                      <a:endParaRPr i="1" sz="15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“airports next to highway”</a:t>
                      </a:r>
                      <a:endParaRPr i="1" sz="15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Num Attention 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Heads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12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16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24526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Better </a:t>
                      </a:r>
                      <a:r>
                        <a:rPr b="1"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parallel spatial understanding</a:t>
                      </a:r>
                      <a:r>
                        <a:rPr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</a:t>
                      </a:r>
                      <a:endParaRPr i="1" sz="15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524526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and </a:t>
                      </a:r>
                      <a:r>
                        <a:rPr b="1"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object disambiguation</a:t>
                      </a:r>
                      <a:endParaRPr i="1" sz="15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Num Layers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12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24</a:t>
                      </a:r>
                      <a:endParaRPr b="1"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2x deeper,</a:t>
                      </a:r>
                      <a:endParaRPr i="1" sz="1500">
                        <a:solidFill>
                          <a:srgbClr val="1F1F1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better </a:t>
                      </a:r>
                      <a:r>
                        <a:rPr b="1"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deep semantic reasoning</a:t>
                      </a:r>
                      <a:r>
                        <a:rPr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and </a:t>
                      </a:r>
                      <a:r>
                        <a:rPr b="1" i="1" lang="en-AU" sz="15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caption fluency</a:t>
                      </a:r>
                      <a:endParaRPr i="1" sz="1500">
                        <a:solidFill>
                          <a:srgbClr val="1F1F1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2" name="Google Shape;442;p41"/>
          <p:cNvSpPr txBox="1"/>
          <p:nvPr/>
        </p:nvSpPr>
        <p:spPr>
          <a:xfrm>
            <a:off x="6531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48" name="Google Shape;448;p42"/>
          <p:cNvSpPr txBox="1"/>
          <p:nvPr/>
        </p:nvSpPr>
        <p:spPr>
          <a:xfrm>
            <a:off x="676425" y="461450"/>
            <a:ext cx="105633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AU" sz="30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Hard Performing Class -</a:t>
            </a:r>
            <a:r>
              <a:rPr b="1" lang="en-AU" sz="3000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Blip 1 Large Caption Improvement</a:t>
            </a:r>
            <a:endParaRPr b="1" sz="3000">
              <a:solidFill>
                <a:srgbClr val="34A75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3852524" y="1706375"/>
            <a:ext cx="7690200" cy="24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3500" lIns="123500" spcFirstLastPara="1" rIns="123500" wrap="square" tIns="123500">
            <a:spAutoFit/>
          </a:bodyPr>
          <a:lstStyle/>
          <a:p>
            <a:pPr indent="-416736" lvl="0" marL="617573" rtl="0" algn="l">
              <a:lnSpc>
                <a:spcPct val="150000"/>
              </a:lnSpc>
              <a:spcBef>
                <a:spcPts val="1621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i="1" lang="en-AU" sz="1700">
                <a:solidFill>
                  <a:srgbClr val="000000"/>
                </a:solidFill>
              </a:rPr>
              <a:t>“two huge, white circles come into view while a railway passes through aside.”</a:t>
            </a:r>
            <a:endParaRPr i="1" sz="1700">
              <a:solidFill>
                <a:srgbClr val="000000"/>
              </a:solidFill>
            </a:endParaRPr>
          </a:p>
          <a:p>
            <a:pPr indent="-416736" lvl="0" marL="61757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i="1" lang="en-AU" sz="1700">
                <a:solidFill>
                  <a:srgbClr val="000000"/>
                </a:solidFill>
              </a:rPr>
              <a:t>“a fan-shaped playground with two big white jars.”</a:t>
            </a:r>
            <a:endParaRPr i="1" sz="1700">
              <a:solidFill>
                <a:srgbClr val="000000"/>
              </a:solidFill>
            </a:endParaRPr>
          </a:p>
          <a:p>
            <a:pPr indent="-416736" lvl="0" marL="61757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b="1" i="1" lang="en-AU" sz="1700">
                <a:solidFill>
                  <a:srgbClr val="000000"/>
                </a:solidFill>
              </a:rPr>
              <a:t>“</a:t>
            </a:r>
            <a:r>
              <a:rPr b="1" i="1" lang="en-AU" sz="1700">
                <a:solidFill>
                  <a:srgbClr val="0000FF"/>
                </a:solidFill>
              </a:rPr>
              <a:t>two white tanks </a:t>
            </a:r>
            <a:r>
              <a:rPr i="1" lang="en-AU" sz="1700">
                <a:solidFill>
                  <a:srgbClr val="000000"/>
                </a:solidFill>
              </a:rPr>
              <a:t>ae </a:t>
            </a:r>
            <a:r>
              <a:rPr b="1" i="1" lang="en-AU" sz="1700">
                <a:solidFill>
                  <a:srgbClr val="34A753"/>
                </a:solidFill>
              </a:rPr>
              <a:t>near some green trees</a:t>
            </a:r>
            <a:r>
              <a:rPr i="1" lang="en-AU" sz="1700">
                <a:solidFill>
                  <a:srgbClr val="000000"/>
                </a:solidFill>
              </a:rPr>
              <a:t>.</a:t>
            </a:r>
            <a:r>
              <a:rPr b="1" i="1" lang="en-AU" sz="1700">
                <a:solidFill>
                  <a:srgbClr val="000000"/>
                </a:solidFill>
              </a:rPr>
              <a:t>”</a:t>
            </a:r>
            <a:endParaRPr b="1" i="1" sz="1700">
              <a:solidFill>
                <a:srgbClr val="000000"/>
              </a:solidFill>
            </a:endParaRPr>
          </a:p>
          <a:p>
            <a:pPr indent="-416736" lvl="0" marL="61757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i="1" lang="en-AU" sz="1700">
                <a:solidFill>
                  <a:srgbClr val="000000"/>
                </a:solidFill>
              </a:rPr>
              <a:t>“two white tanks are semisurrounded by some green plants.”</a:t>
            </a:r>
            <a:endParaRPr i="1" sz="1700">
              <a:solidFill>
                <a:srgbClr val="000000"/>
              </a:solidFill>
            </a:endParaRPr>
          </a:p>
          <a:p>
            <a:pPr indent="-416736" lvl="0" marL="61757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T Sans"/>
              <a:buAutoNum type="arabicPeriod"/>
            </a:pPr>
            <a:r>
              <a:rPr i="1" lang="en-AU" sz="1700">
                <a:solidFill>
                  <a:srgbClr val="000000"/>
                </a:solidFill>
              </a:rPr>
              <a:t>“two white storage tanks are semi-surrounded by green plants</a:t>
            </a:r>
            <a:r>
              <a:rPr b="1" i="1" lang="en-AU" sz="1700">
                <a:solidFill>
                  <a:srgbClr val="000000"/>
                </a:solidFill>
              </a:rPr>
              <a:t>.”</a:t>
            </a:r>
            <a:endParaRPr b="1" i="1" sz="1700">
              <a:solidFill>
                <a:srgbClr val="000000"/>
              </a:solidFill>
            </a:endParaRPr>
          </a:p>
        </p:txBody>
      </p:sp>
      <p:graphicFrame>
        <p:nvGraphicFramePr>
          <p:cNvPr id="450" name="Google Shape;450;p42"/>
          <p:cNvGraphicFramePr/>
          <p:nvPr/>
        </p:nvGraphicFramePr>
        <p:xfrm>
          <a:off x="823950" y="4502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{29B48304-1DFC-4A7E-800A-6E7246382FD8}</a:tableStyleId>
              </a:tblPr>
              <a:tblGrid>
                <a:gridCol w="2121725"/>
                <a:gridCol w="8675775"/>
              </a:tblGrid>
              <a:tr h="56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</a:t>
                      </a:r>
                      <a:endParaRPr sz="20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AU" sz="2000" strike="sngStrike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two white round buildings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are </a:t>
                      </a:r>
                      <a:r>
                        <a:rPr b="1"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near</a:t>
                      </a:r>
                      <a:r>
                        <a:rPr i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 road with </a:t>
                      </a:r>
                      <a:r>
                        <a:rPr b="1"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green trees</a:t>
                      </a:r>
                      <a:endParaRPr b="1" i="1" sz="2000">
                        <a:solidFill>
                          <a:srgbClr val="34A753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  <a:tr h="65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AU" sz="20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 + Large</a:t>
                      </a:r>
                      <a:endParaRPr sz="20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AU" sz="20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two</a:t>
                      </a:r>
                      <a:r>
                        <a:rPr i="1" lang="en-AU" sz="20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</a:t>
                      </a:r>
                      <a:r>
                        <a:rPr b="1" i="1" lang="en-AU" sz="20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white</a:t>
                      </a:r>
                      <a:r>
                        <a:rPr i="1" lang="en-AU" sz="2000">
                          <a:solidFill>
                            <a:srgbClr val="1F1F1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round </a:t>
                      </a:r>
                      <a:r>
                        <a:rPr b="1" i="1" lang="en-AU" sz="20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tanks</a:t>
                      </a:r>
                      <a:r>
                        <a:rPr i="1" lang="en-AU" sz="2000">
                          <a:solidFill>
                            <a:srgbClr val="1F1F1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are </a:t>
                      </a:r>
                      <a:r>
                        <a:rPr b="1"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near</a:t>
                      </a:r>
                      <a:r>
                        <a:rPr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</a:t>
                      </a:r>
                      <a:r>
                        <a:rPr i="1" lang="en-AU" sz="2000">
                          <a:solidFill>
                            <a:srgbClr val="1F1F1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a road and </a:t>
                      </a:r>
                      <a:r>
                        <a:rPr b="1"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some</a:t>
                      </a:r>
                      <a:r>
                        <a:rPr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</a:t>
                      </a:r>
                      <a:r>
                        <a:rPr b="1"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green</a:t>
                      </a:r>
                      <a:r>
                        <a:rPr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</a:t>
                      </a:r>
                      <a:r>
                        <a:rPr b="1" i="1" lang="en-AU" sz="2000">
                          <a:solidFill>
                            <a:srgbClr val="34A753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trees</a:t>
                      </a:r>
                      <a:r>
                        <a:rPr i="1" lang="en-AU" sz="20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 .</a:t>
                      </a:r>
                      <a:endParaRPr i="1" sz="20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1" name="Google Shape;451;p42"/>
          <p:cNvSpPr txBox="1"/>
          <p:nvPr/>
        </p:nvSpPr>
        <p:spPr>
          <a:xfrm>
            <a:off x="4053444" y="1165763"/>
            <a:ext cx="2967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3500" lIns="123500" spcFirstLastPara="1" rIns="123500" wrap="square" tIns="1235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891">
                <a:solidFill>
                  <a:srgbClr val="1F1F1F"/>
                </a:solidFill>
                <a:latin typeface="PT Sans"/>
                <a:ea typeface="PT Sans"/>
                <a:cs typeface="PT Sans"/>
                <a:sym typeface="PT Sans"/>
              </a:rPr>
              <a:t>Image: 00867.jpg</a:t>
            </a:r>
            <a:endParaRPr b="1" sz="1891">
              <a:solidFill>
                <a:srgbClr val="1F1F1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52" name="Google Shape;452;p42" title="008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29" y="1251829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2"/>
          <p:cNvSpPr txBox="1"/>
          <p:nvPr/>
        </p:nvSpPr>
        <p:spPr>
          <a:xfrm>
            <a:off x="6531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774200" y="526275"/>
            <a:ext cx="63696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AU" sz="3600">
                <a:latin typeface="PT Sans"/>
                <a:ea typeface="PT Sans"/>
                <a:cs typeface="PT Sans"/>
                <a:sym typeface="PT Sans"/>
              </a:rPr>
              <a:t>Finetune Result </a:t>
            </a:r>
            <a:r>
              <a:rPr b="1" lang="en-AU" sz="3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BLIP 1 - Large</a:t>
            </a:r>
            <a:endParaRPr b="1" sz="3600"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460" name="Google Shape;460;p43"/>
          <p:cNvGraphicFramePr/>
          <p:nvPr/>
        </p:nvGraphicFramePr>
        <p:xfrm>
          <a:off x="884075" y="1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{82E69B98-4791-4903-86D7-888128B020A6}</a:tableStyleId>
              </a:tblPr>
              <a:tblGrid>
                <a:gridCol w="1597350"/>
                <a:gridCol w="1113325"/>
                <a:gridCol w="1103400"/>
                <a:gridCol w="1126325"/>
                <a:gridCol w="1090675"/>
                <a:gridCol w="1162000"/>
                <a:gridCol w="1191350"/>
                <a:gridCol w="1106750"/>
                <a:gridCol w="1054750"/>
              </a:tblGrid>
              <a:tr h="55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Models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Bleu-1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Bleu-2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Bleu-3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Bleu-4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Meteor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Rouge_L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Cider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SPICE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VLAD + RNN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49.3</a:t>
                      </a:r>
                      <a:endParaRPr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30.91</a:t>
                      </a:r>
                      <a:endParaRPr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22.09</a:t>
                      </a:r>
                      <a:endParaRPr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16.77</a:t>
                      </a:r>
                      <a:endParaRPr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19.96</a:t>
                      </a:r>
                      <a:endParaRPr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42.42</a:t>
                      </a:r>
                      <a:endParaRPr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103.92</a:t>
                      </a:r>
                      <a:endParaRPr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-</a:t>
                      </a:r>
                      <a:endParaRPr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LAM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4.6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1.78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0.98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0.62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9.8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9.67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-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-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VIT + GPT2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58.32</a:t>
                      </a:r>
                      <a:endParaRPr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34.56</a:t>
                      </a:r>
                      <a:endParaRPr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21.18</a:t>
                      </a:r>
                      <a:endParaRPr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13.71</a:t>
                      </a:r>
                      <a:endParaRPr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34.13</a:t>
                      </a:r>
                      <a:endParaRPr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33.06</a:t>
                      </a:r>
                      <a:endParaRPr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38.46</a:t>
                      </a:r>
                      <a:endParaRPr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chemeClr val="dk1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21.24</a:t>
                      </a:r>
                      <a:endParaRPr sz="1800">
                        <a:solidFill>
                          <a:schemeClr val="dk1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 Base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68.09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50.71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38.65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30.27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25.79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47.94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58.64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26.71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BLIP1 Large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73.87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57.73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45.84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37.19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29.99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53.97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88.22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solidFill>
                            <a:srgbClr val="0000FF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29.17</a:t>
                      </a:r>
                      <a:endParaRPr b="1" sz="1800">
                        <a:solidFill>
                          <a:srgbClr val="0000FF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SkyEyeGPT</a:t>
                      </a:r>
                      <a:endParaRPr b="1" sz="1800"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87.73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77.7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68.9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61.99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36.23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63.54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89.37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rPr>
                        <a:t>-</a:t>
                      </a:r>
                      <a:endParaRPr sz="1800">
                        <a:solidFill>
                          <a:srgbClr val="000000"/>
                        </a:solidFill>
                        <a:latin typeface="PT Sans"/>
                        <a:ea typeface="PT Sans"/>
                        <a:cs typeface="PT Sans"/>
                        <a:sym typeface="PT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1" name="Google Shape;461;p43"/>
          <p:cNvSpPr/>
          <p:nvPr/>
        </p:nvSpPr>
        <p:spPr>
          <a:xfrm>
            <a:off x="404150" y="4295900"/>
            <a:ext cx="572700" cy="719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3"/>
          <p:cNvSpPr/>
          <p:nvPr/>
        </p:nvSpPr>
        <p:spPr>
          <a:xfrm rot="1220894">
            <a:off x="9338589" y="297555"/>
            <a:ext cx="1960445" cy="1387557"/>
          </a:xfrm>
          <a:prstGeom prst="irregularSeal2">
            <a:avLst/>
          </a:prstGeom>
          <a:solidFill>
            <a:srgbClr val="FFFF00"/>
          </a:solidFill>
          <a:ln cap="flat" cmpd="sng" w="79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750" lIns="75750" spcFirstLastPara="1" rIns="75750" wrap="square" tIns="75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60"/>
          </a:p>
        </p:txBody>
      </p:sp>
      <p:sp>
        <p:nvSpPr>
          <p:cNvPr id="463" name="Google Shape;463;p43"/>
          <p:cNvSpPr txBox="1"/>
          <p:nvPr/>
        </p:nvSpPr>
        <p:spPr>
          <a:xfrm>
            <a:off x="8974093" y="675200"/>
            <a:ext cx="2505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750" lIns="75750" spcFirstLastPara="1" rIns="75750" wrap="square" tIns="757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1"/>
              <a:buFont typeface="Arial"/>
              <a:buNone/>
            </a:pPr>
            <a:r>
              <a:rPr b="1" lang="en-AU" sz="2357">
                <a:latin typeface="PT Sans"/>
                <a:ea typeface="PT Sans"/>
                <a:cs typeface="PT Sans"/>
                <a:sym typeface="PT Sans"/>
              </a:rPr>
              <a:t>+22.9%</a:t>
            </a:r>
            <a:endParaRPr b="1" sz="2357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6531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17" name="Google Shape;117;p17" title="location.jpg"/>
          <p:cNvPicPr preferRelativeResize="0"/>
          <p:nvPr/>
        </p:nvPicPr>
        <p:blipFill rotWithShape="1">
          <a:blip r:embed="rId3">
            <a:alphaModFix/>
          </a:blip>
          <a:srcRect b="0" l="0" r="51354" t="0"/>
          <a:stretch/>
        </p:blipFill>
        <p:spPr>
          <a:xfrm>
            <a:off x="975700" y="593642"/>
            <a:ext cx="5036764" cy="501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6578031" y="282313"/>
            <a:ext cx="4947300" cy="5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3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Applications include:</a:t>
            </a:r>
            <a:endParaRPr b="1" sz="3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2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96723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8"/>
              <a:buFont typeface="PT Sans"/>
              <a:buChar char="-"/>
            </a:pPr>
            <a:r>
              <a:rPr b="1"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Environmental monitoring</a:t>
            </a:r>
            <a:r>
              <a:rPr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endParaRPr sz="1837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7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Describe changes in land use or vegetation.</a:t>
            </a:r>
            <a:endParaRPr sz="147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96723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8"/>
              <a:buFont typeface="PT Sans"/>
              <a:buChar char="-"/>
            </a:pPr>
            <a:r>
              <a:rPr b="1"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Urban planning</a:t>
            </a:r>
            <a:r>
              <a:rPr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endParaRPr sz="1837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7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Identify buildings, roads, and land zones automatically.</a:t>
            </a:r>
            <a:endParaRPr sz="147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96723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8"/>
              <a:buFont typeface="PT Sans"/>
              <a:buChar char="-"/>
            </a:pPr>
            <a:r>
              <a:rPr b="1"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Disaster response</a:t>
            </a:r>
            <a:r>
              <a:rPr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endParaRPr sz="1837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7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Summarize damage after floods, fires, or earthquakes.</a:t>
            </a:r>
            <a:endParaRPr sz="147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96723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8"/>
              <a:buFont typeface="PT Sans"/>
              <a:buChar char="-"/>
            </a:pPr>
            <a:r>
              <a:rPr b="1"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Military/surveillance</a:t>
            </a:r>
            <a:r>
              <a:rPr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endParaRPr sz="1837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7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Quickly understand what's in a satellite image.</a:t>
            </a:r>
            <a:endParaRPr sz="147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96723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8"/>
              <a:buFont typeface="PT Sans"/>
              <a:buChar char="-"/>
            </a:pPr>
            <a:r>
              <a:rPr b="1"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Agriculture</a:t>
            </a:r>
            <a:r>
              <a:rPr lang="en-AU" sz="1837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endParaRPr sz="1837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600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7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Detect crop types or field layouts using captions.</a:t>
            </a:r>
            <a:endParaRPr sz="147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19743" y="6225545"/>
            <a:ext cx="73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Shayan ziaei (z5527663)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71" name="Google Shape;471;p44"/>
          <p:cNvSpPr txBox="1"/>
          <p:nvPr/>
        </p:nvSpPr>
        <p:spPr>
          <a:xfrm>
            <a:off x="757213" y="1031900"/>
            <a:ext cx="63273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125" lIns="116125" spcFirstLastPara="1" rIns="116125" wrap="square" tIns="1161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7"/>
              <a:buFont typeface="Arial"/>
              <a:buNone/>
            </a:pPr>
            <a:r>
              <a:rPr b="1"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Discussion: Incorporating  </a:t>
            </a:r>
            <a:endParaRPr b="1" sz="30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7"/>
              <a:buFont typeface="Arial"/>
              <a:buNone/>
            </a:pPr>
            <a:r>
              <a:rPr b="1"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object counting</a:t>
            </a:r>
            <a:endParaRPr b="1" sz="30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72" name="Google Shape;472;p44" title="Object-counting.jpg"/>
          <p:cNvPicPr preferRelativeResize="0"/>
          <p:nvPr/>
        </p:nvPicPr>
        <p:blipFill rotWithShape="1">
          <a:blip r:embed="rId3">
            <a:alphaModFix/>
          </a:blip>
          <a:srcRect b="0" l="39777" r="0" t="0"/>
          <a:stretch/>
        </p:blipFill>
        <p:spPr>
          <a:xfrm>
            <a:off x="892196" y="2469587"/>
            <a:ext cx="5866541" cy="186626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4"/>
          <p:cNvSpPr txBox="1"/>
          <p:nvPr/>
        </p:nvSpPr>
        <p:spPr>
          <a:xfrm>
            <a:off x="838895" y="4465255"/>
            <a:ext cx="6426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00" lIns="93100" spcFirstLastPara="1" rIns="93100" wrap="square" tIns="93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72">
                <a:latin typeface="PT Sans"/>
                <a:ea typeface="PT Sans"/>
                <a:cs typeface="PT Sans"/>
                <a:sym typeface="PT Sans"/>
              </a:rPr>
              <a:t>Ref: https://www.tandfonline.com/doi/full/10.1080/17538947.2024.2392847#d1e305</a:t>
            </a:r>
            <a:endParaRPr sz="1272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74" name="Google Shape;474;p44" title="tjde_a_2392847_f0005_oc.jpg"/>
          <p:cNvPicPr preferRelativeResize="0"/>
          <p:nvPr/>
        </p:nvPicPr>
        <p:blipFill rotWithShape="1">
          <a:blip r:embed="rId4">
            <a:alphaModFix/>
          </a:blip>
          <a:srcRect b="9193" l="0" r="75846" t="80594"/>
          <a:stretch/>
        </p:blipFill>
        <p:spPr>
          <a:xfrm>
            <a:off x="7938950" y="3012495"/>
            <a:ext cx="2613199" cy="81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 title="tjde_a_2392847_f0005_oc.jpg"/>
          <p:cNvPicPr preferRelativeResize="0"/>
          <p:nvPr/>
        </p:nvPicPr>
        <p:blipFill rotWithShape="1">
          <a:blip r:embed="rId4">
            <a:alphaModFix/>
          </a:blip>
          <a:srcRect b="0" l="0" r="75846" t="90284"/>
          <a:stretch/>
        </p:blipFill>
        <p:spPr>
          <a:xfrm>
            <a:off x="7938952" y="4748686"/>
            <a:ext cx="2975396" cy="883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44"/>
          <p:cNvCxnSpPr/>
          <p:nvPr/>
        </p:nvCxnSpPr>
        <p:spPr>
          <a:xfrm>
            <a:off x="9161746" y="3963579"/>
            <a:ext cx="9600" cy="568200"/>
          </a:xfrm>
          <a:prstGeom prst="straightConnector1">
            <a:avLst/>
          </a:prstGeom>
          <a:noFill/>
          <a:ln cap="flat" cmpd="sng" w="12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7" name="Google Shape;477;p44" title="airport_1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7938938" y="741738"/>
            <a:ext cx="2235875" cy="22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4"/>
          <p:cNvSpPr txBox="1"/>
          <p:nvPr/>
        </p:nvSpPr>
        <p:spPr>
          <a:xfrm>
            <a:off x="6531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85" name="Google Shape;485;p45"/>
          <p:cNvSpPr txBox="1"/>
          <p:nvPr/>
        </p:nvSpPr>
        <p:spPr>
          <a:xfrm>
            <a:off x="898777" y="297125"/>
            <a:ext cx="3356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500" lIns="111500" spcFirstLastPara="1" rIns="111500" wrap="square" tIns="1115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2"/>
              <a:buFont typeface="Arial"/>
              <a:buNone/>
            </a:pPr>
            <a:r>
              <a:rPr b="1" lang="en-AU" sz="3026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Plateau &lt; epoch 5</a:t>
            </a:r>
            <a:endParaRPr b="1" sz="3026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6" name="Google Shape;486;p45"/>
          <p:cNvSpPr txBox="1"/>
          <p:nvPr/>
        </p:nvSpPr>
        <p:spPr>
          <a:xfrm>
            <a:off x="5913438" y="4087629"/>
            <a:ext cx="3555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500" lIns="111500" spcFirstLastPara="1" rIns="111500" wrap="square" tIns="1115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3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87" name="Google Shape;4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239" y="3660997"/>
            <a:ext cx="2821358" cy="221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5" title="training_curves.png"/>
          <p:cNvPicPr preferRelativeResize="0"/>
          <p:nvPr/>
        </p:nvPicPr>
        <p:blipFill rotWithShape="1">
          <a:blip r:embed="rId4">
            <a:alphaModFix/>
          </a:blip>
          <a:srcRect b="0" l="49710" r="0" t="0"/>
          <a:stretch/>
        </p:blipFill>
        <p:spPr>
          <a:xfrm>
            <a:off x="6150825" y="3661012"/>
            <a:ext cx="2907704" cy="237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5" title="training_curves.png"/>
          <p:cNvPicPr preferRelativeResize="0"/>
          <p:nvPr/>
        </p:nvPicPr>
        <p:blipFill rotWithShape="1">
          <a:blip r:embed="rId4">
            <a:alphaModFix/>
          </a:blip>
          <a:srcRect b="0" l="0" r="49710" t="0"/>
          <a:stretch/>
        </p:blipFill>
        <p:spPr>
          <a:xfrm>
            <a:off x="6237154" y="865463"/>
            <a:ext cx="2907699" cy="237431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5"/>
          <p:cNvSpPr txBox="1"/>
          <p:nvPr/>
        </p:nvSpPr>
        <p:spPr>
          <a:xfrm>
            <a:off x="6852605" y="3163141"/>
            <a:ext cx="1794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500" lIns="111500" spcFirstLastPara="1" rIns="111500" wrap="square" tIns="1115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2"/>
              <a:buFont typeface="Arial"/>
              <a:buNone/>
            </a:pPr>
            <a:r>
              <a:rPr b="1" lang="en-AU" sz="2561">
                <a:latin typeface="PT Sans"/>
                <a:ea typeface="PT Sans"/>
                <a:cs typeface="PT Sans"/>
                <a:sym typeface="PT Sans"/>
              </a:rPr>
              <a:t>BLIP 1</a:t>
            </a:r>
            <a:endParaRPr b="1" sz="2561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1" name="Google Shape;491;p45"/>
          <p:cNvSpPr txBox="1"/>
          <p:nvPr/>
        </p:nvSpPr>
        <p:spPr>
          <a:xfrm>
            <a:off x="3188622" y="3095364"/>
            <a:ext cx="1794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500" lIns="111500" spcFirstLastPara="1" rIns="111500" wrap="square" tIns="1115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2"/>
              <a:buFont typeface="Arial"/>
              <a:buNone/>
            </a:pPr>
            <a:r>
              <a:rPr b="1" lang="en-AU" sz="2561">
                <a:latin typeface="PT Sans"/>
                <a:ea typeface="PT Sans"/>
                <a:cs typeface="PT Sans"/>
                <a:sym typeface="PT Sans"/>
              </a:rPr>
              <a:t>ViT+GPT2</a:t>
            </a:r>
            <a:endParaRPr b="1" sz="2561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340" y="945126"/>
            <a:ext cx="2821359" cy="221496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5"/>
          <p:cNvSpPr txBox="1"/>
          <p:nvPr/>
        </p:nvSpPr>
        <p:spPr>
          <a:xfrm>
            <a:off x="8055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99" name="Google Shape;499;p46"/>
          <p:cNvSpPr txBox="1"/>
          <p:nvPr/>
        </p:nvSpPr>
        <p:spPr>
          <a:xfrm>
            <a:off x="674900" y="255100"/>
            <a:ext cx="10731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AU" sz="3000">
                <a:latin typeface="PT Sans"/>
                <a:ea typeface="PT Sans"/>
                <a:cs typeface="PT Sans"/>
                <a:sym typeface="PT Sans"/>
              </a:rPr>
              <a:t>Discussion BITA Approach, the importance of pretraining</a:t>
            </a:r>
            <a:endParaRPr b="1" sz="30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00" name="Google Shape;500;p46"/>
          <p:cNvSpPr txBox="1"/>
          <p:nvPr/>
        </p:nvSpPr>
        <p:spPr>
          <a:xfrm>
            <a:off x="4119601" y="985063"/>
            <a:ext cx="2469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Stage 2</a:t>
            </a:r>
            <a:endParaRPr b="1"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Caption generation</a:t>
            </a:r>
            <a:endParaRPr sz="2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01" name="Google Shape;501;p46"/>
          <p:cNvSpPr txBox="1"/>
          <p:nvPr/>
        </p:nvSpPr>
        <p:spPr>
          <a:xfrm>
            <a:off x="4615267" y="2076110"/>
            <a:ext cx="221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Write a full sentence from scratch, </a:t>
            </a:r>
            <a:endParaRPr sz="1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based on the image</a:t>
            </a:r>
            <a:endParaRPr sz="1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02" name="Google Shape;502;p46"/>
          <p:cNvSpPr txBox="1"/>
          <p:nvPr/>
        </p:nvSpPr>
        <p:spPr>
          <a:xfrm>
            <a:off x="9754693" y="1157099"/>
            <a:ext cx="13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Result</a:t>
            </a:r>
            <a:endParaRPr sz="2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03" name="Google Shape;503;p46"/>
          <p:cNvSpPr txBox="1"/>
          <p:nvPr/>
        </p:nvSpPr>
        <p:spPr>
          <a:xfrm>
            <a:off x="6886787" y="961825"/>
            <a:ext cx="2115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Stage 3</a:t>
            </a:r>
            <a:endParaRPr b="1"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Fine Tuning</a:t>
            </a:r>
            <a:endParaRPr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04" name="Google Shape;504;p46"/>
          <p:cNvSpPr txBox="1"/>
          <p:nvPr/>
        </p:nvSpPr>
        <p:spPr>
          <a:xfrm>
            <a:off x="6928299" y="2176159"/>
            <a:ext cx="193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latin typeface="PT Sans"/>
                <a:ea typeface="PT Sans"/>
                <a:cs typeface="PT Sans"/>
                <a:sym typeface="PT Sans"/>
              </a:rPr>
              <a:t>RCISD Dataset</a:t>
            </a:r>
            <a:endParaRPr b="1" sz="16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8734 images</a:t>
            </a:r>
            <a:endParaRPr b="1" sz="1600"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05" name="Google Shape;505;p46"/>
          <p:cNvCxnSpPr/>
          <p:nvPr/>
        </p:nvCxnSpPr>
        <p:spPr>
          <a:xfrm>
            <a:off x="3765412" y="994912"/>
            <a:ext cx="0" cy="2019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46"/>
          <p:cNvSpPr txBox="1"/>
          <p:nvPr/>
        </p:nvSpPr>
        <p:spPr>
          <a:xfrm>
            <a:off x="9101289" y="2091985"/>
            <a:ext cx="24693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9"/>
              </a:spcBef>
              <a:spcAft>
                <a:spcPts val="1409"/>
              </a:spcAft>
              <a:buNone/>
            </a:pP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4 planes are parked near a terminal in an airport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07" name="Google Shape;507;p46"/>
          <p:cNvCxnSpPr/>
          <p:nvPr/>
        </p:nvCxnSpPr>
        <p:spPr>
          <a:xfrm>
            <a:off x="690200" y="1922025"/>
            <a:ext cx="108144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46"/>
          <p:cNvSpPr/>
          <p:nvPr/>
        </p:nvSpPr>
        <p:spPr>
          <a:xfrm>
            <a:off x="3613000" y="3203550"/>
            <a:ext cx="3057600" cy="81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VIT, 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pre-trained on classification </a:t>
            </a: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 </a:t>
            </a:r>
            <a:endParaRPr b="1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GPT2, 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only trained on text, </a:t>
            </a:r>
            <a:r>
              <a:rPr b="1" lang="en-AU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no prior alignment with vision</a:t>
            </a:r>
            <a:endParaRPr b="1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09" name="Google Shape;509;p46"/>
          <p:cNvSpPr/>
          <p:nvPr/>
        </p:nvSpPr>
        <p:spPr>
          <a:xfrm>
            <a:off x="774475" y="3208650"/>
            <a:ext cx="2838300" cy="8136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6"/>
          <p:cNvSpPr/>
          <p:nvPr/>
        </p:nvSpPr>
        <p:spPr>
          <a:xfrm>
            <a:off x="6684300" y="3203550"/>
            <a:ext cx="2398200" cy="81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1" name="Google Shape;511;p46"/>
          <p:cNvCxnSpPr/>
          <p:nvPr/>
        </p:nvCxnSpPr>
        <p:spPr>
          <a:xfrm>
            <a:off x="6730521" y="1020137"/>
            <a:ext cx="0" cy="2019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46"/>
          <p:cNvCxnSpPr/>
          <p:nvPr/>
        </p:nvCxnSpPr>
        <p:spPr>
          <a:xfrm>
            <a:off x="9058756" y="994912"/>
            <a:ext cx="0" cy="2019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46"/>
          <p:cNvSpPr/>
          <p:nvPr/>
        </p:nvSpPr>
        <p:spPr>
          <a:xfrm>
            <a:off x="9089286" y="3192332"/>
            <a:ext cx="2557500" cy="81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46" title="airport_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3911870" y="2077772"/>
            <a:ext cx="888973" cy="87387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6"/>
          <p:cNvSpPr txBox="1"/>
          <p:nvPr/>
        </p:nvSpPr>
        <p:spPr>
          <a:xfrm>
            <a:off x="9089249" y="3152282"/>
            <a:ext cx="2618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Poor generalization and fluency. </a:t>
            </a:r>
            <a:r>
              <a:rPr b="1" lang="en-AU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No shared embedding space </a:t>
            </a: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vision-language representation.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16" name="Google Shape;516;p46"/>
          <p:cNvSpPr txBox="1"/>
          <p:nvPr/>
        </p:nvSpPr>
        <p:spPr>
          <a:xfrm>
            <a:off x="6772485" y="3199807"/>
            <a:ext cx="22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T Sans"/>
                <a:ea typeface="PT Sans"/>
                <a:cs typeface="PT Sans"/>
                <a:sym typeface="PT Sans"/>
              </a:rPr>
              <a:t>must learn alignment and generation simultaneously during fine-tuning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17" name="Google Shape;517;p46"/>
          <p:cNvSpPr txBox="1"/>
          <p:nvPr/>
        </p:nvSpPr>
        <p:spPr>
          <a:xfrm>
            <a:off x="6531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18" name="Google Shape;518;p46"/>
          <p:cNvSpPr txBox="1"/>
          <p:nvPr/>
        </p:nvSpPr>
        <p:spPr>
          <a:xfrm rot="-5400000">
            <a:off x="-8472" y="3397854"/>
            <a:ext cx="11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VIT/GPT2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24" name="Google Shape;524;p47"/>
          <p:cNvSpPr txBox="1"/>
          <p:nvPr/>
        </p:nvSpPr>
        <p:spPr>
          <a:xfrm>
            <a:off x="674900" y="255100"/>
            <a:ext cx="10731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AU" sz="3000">
                <a:latin typeface="PT Sans"/>
                <a:ea typeface="PT Sans"/>
                <a:cs typeface="PT Sans"/>
                <a:sym typeface="PT Sans"/>
              </a:rPr>
              <a:t>Discussion BITA Approach, the importance of pretraining</a:t>
            </a:r>
            <a:endParaRPr b="1" sz="30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5" name="Google Shape;525;p47"/>
          <p:cNvSpPr txBox="1"/>
          <p:nvPr/>
        </p:nvSpPr>
        <p:spPr>
          <a:xfrm>
            <a:off x="4119601" y="985063"/>
            <a:ext cx="2469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Stage 2</a:t>
            </a:r>
            <a:endParaRPr b="1"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Caption generation</a:t>
            </a:r>
            <a:endParaRPr sz="2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536850" y="1020737"/>
            <a:ext cx="3321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Stage 1 Alignment Phase</a:t>
            </a:r>
            <a:endParaRPr b="1" sz="20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Caption reconstruction(MLM)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7" name="Google Shape;527;p47"/>
          <p:cNvSpPr txBox="1"/>
          <p:nvPr/>
        </p:nvSpPr>
        <p:spPr>
          <a:xfrm>
            <a:off x="4615267" y="2076110"/>
            <a:ext cx="221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Write a full sentence from scratch, </a:t>
            </a:r>
            <a:endParaRPr sz="1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based on the image</a:t>
            </a:r>
            <a:endParaRPr sz="1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8" name="Google Shape;528;p47"/>
          <p:cNvSpPr txBox="1"/>
          <p:nvPr/>
        </p:nvSpPr>
        <p:spPr>
          <a:xfrm>
            <a:off x="9754693" y="1157099"/>
            <a:ext cx="13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Result</a:t>
            </a:r>
            <a:endParaRPr sz="2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29" name="Google Shape;529;p47"/>
          <p:cNvSpPr txBox="1"/>
          <p:nvPr/>
        </p:nvSpPr>
        <p:spPr>
          <a:xfrm>
            <a:off x="6886787" y="961825"/>
            <a:ext cx="2115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Stage 3</a:t>
            </a:r>
            <a:endParaRPr b="1"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Fine Tuning</a:t>
            </a:r>
            <a:endParaRPr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30" name="Google Shape;530;p47"/>
          <p:cNvSpPr txBox="1"/>
          <p:nvPr/>
        </p:nvSpPr>
        <p:spPr>
          <a:xfrm>
            <a:off x="6928299" y="2176159"/>
            <a:ext cx="193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latin typeface="PT Sans"/>
                <a:ea typeface="PT Sans"/>
                <a:cs typeface="PT Sans"/>
                <a:sym typeface="PT Sans"/>
              </a:rPr>
              <a:t>RCISD Dataset</a:t>
            </a:r>
            <a:endParaRPr b="1" sz="16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8734 images</a:t>
            </a:r>
            <a:endParaRPr b="1" sz="1600"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31" name="Google Shape;531;p47"/>
          <p:cNvCxnSpPr/>
          <p:nvPr/>
        </p:nvCxnSpPr>
        <p:spPr>
          <a:xfrm>
            <a:off x="3765412" y="994912"/>
            <a:ext cx="0" cy="2019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7"/>
          <p:cNvSpPr txBox="1"/>
          <p:nvPr/>
        </p:nvSpPr>
        <p:spPr>
          <a:xfrm>
            <a:off x="9101289" y="2091985"/>
            <a:ext cx="24693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9"/>
              </a:spcBef>
              <a:spcAft>
                <a:spcPts val="1409"/>
              </a:spcAft>
              <a:buNone/>
            </a:pP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4 planes are parked near a terminal in an airport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33" name="Google Shape;533;p47"/>
          <p:cNvCxnSpPr/>
          <p:nvPr/>
        </p:nvCxnSpPr>
        <p:spPr>
          <a:xfrm>
            <a:off x="690200" y="1922025"/>
            <a:ext cx="108144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47"/>
          <p:cNvSpPr/>
          <p:nvPr/>
        </p:nvSpPr>
        <p:spPr>
          <a:xfrm>
            <a:off x="3613000" y="3203550"/>
            <a:ext cx="3057600" cy="81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VIT, 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pre-trained on classification </a:t>
            </a: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 </a:t>
            </a:r>
            <a:endParaRPr b="1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GPT2, 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only trained on text, </a:t>
            </a:r>
            <a:r>
              <a:rPr b="1" lang="en-AU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no prior alignment with vision</a:t>
            </a:r>
            <a:endParaRPr b="1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35" name="Google Shape;535;p47"/>
          <p:cNvSpPr/>
          <p:nvPr/>
        </p:nvSpPr>
        <p:spPr>
          <a:xfrm>
            <a:off x="774475" y="4158075"/>
            <a:ext cx="5963100" cy="81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Blip 1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: Multitask Objectives (retrieval, VQA, captioning) 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Domain Gap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 Pre Trained on natural images (too general),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T Sans"/>
                <a:ea typeface="PT Sans"/>
                <a:cs typeface="PT Sans"/>
                <a:sym typeface="PT Sans"/>
              </a:rPr>
              <a:t>and</a:t>
            </a:r>
            <a:r>
              <a:rPr b="1" lang="en-AU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 Vocabulary Mismatch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 web-scraped captions, not remote sensing data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36" name="Google Shape;536;p47"/>
          <p:cNvSpPr/>
          <p:nvPr/>
        </p:nvSpPr>
        <p:spPr>
          <a:xfrm>
            <a:off x="774475" y="3208650"/>
            <a:ext cx="2838300" cy="8136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7"/>
          <p:cNvSpPr/>
          <p:nvPr/>
        </p:nvSpPr>
        <p:spPr>
          <a:xfrm>
            <a:off x="6708169" y="4158079"/>
            <a:ext cx="2398200" cy="81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7"/>
          <p:cNvSpPr/>
          <p:nvPr/>
        </p:nvSpPr>
        <p:spPr>
          <a:xfrm>
            <a:off x="6684300" y="3203550"/>
            <a:ext cx="2398200" cy="81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9" name="Google Shape;539;p47"/>
          <p:cNvCxnSpPr/>
          <p:nvPr/>
        </p:nvCxnSpPr>
        <p:spPr>
          <a:xfrm>
            <a:off x="6730521" y="1020137"/>
            <a:ext cx="0" cy="2019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47"/>
          <p:cNvCxnSpPr/>
          <p:nvPr/>
        </p:nvCxnSpPr>
        <p:spPr>
          <a:xfrm>
            <a:off x="9058756" y="994912"/>
            <a:ext cx="0" cy="2019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47"/>
          <p:cNvSpPr/>
          <p:nvPr/>
        </p:nvSpPr>
        <p:spPr>
          <a:xfrm>
            <a:off x="9089286" y="3192332"/>
            <a:ext cx="2557500" cy="81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7"/>
          <p:cNvSpPr/>
          <p:nvPr/>
        </p:nvSpPr>
        <p:spPr>
          <a:xfrm>
            <a:off x="9089286" y="4158079"/>
            <a:ext cx="2557500" cy="813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47" title="airport_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739256" y="2078424"/>
            <a:ext cx="900398" cy="88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7" title="airport_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3911870" y="2077772"/>
            <a:ext cx="888973" cy="87387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7"/>
          <p:cNvSpPr txBox="1"/>
          <p:nvPr/>
        </p:nvSpPr>
        <p:spPr>
          <a:xfrm>
            <a:off x="1640510" y="2103847"/>
            <a:ext cx="21150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9"/>
              </a:spcBef>
              <a:spcAft>
                <a:spcPts val="1409"/>
              </a:spcAft>
              <a:buNone/>
            </a:pPr>
            <a:r>
              <a:rPr lang="en-AU" sz="15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“Some </a:t>
            </a:r>
            <a:r>
              <a:rPr b="1" lang="en-AU" sz="152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[MASK]</a:t>
            </a:r>
            <a:r>
              <a:rPr lang="en-AU" sz="15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are parked near a terminal in an airport”</a:t>
            </a:r>
            <a:endParaRPr sz="12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46" name="Google Shape;546;p47"/>
          <p:cNvSpPr txBox="1"/>
          <p:nvPr/>
        </p:nvSpPr>
        <p:spPr>
          <a:xfrm>
            <a:off x="9089249" y="3152282"/>
            <a:ext cx="2618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Poor generalization and fluency. </a:t>
            </a:r>
            <a:r>
              <a:rPr b="1" lang="en-AU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No shared embedding space </a:t>
            </a: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vision-language representation.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9199116" y="4138742"/>
            <a:ext cx="2337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Not optimised for captioning RSCID dataset is too small</a:t>
            </a:r>
            <a:endParaRPr sz="1600"/>
          </a:p>
        </p:txBody>
      </p:sp>
      <p:sp>
        <p:nvSpPr>
          <p:cNvPr id="548" name="Google Shape;548;p47"/>
          <p:cNvSpPr txBox="1"/>
          <p:nvPr/>
        </p:nvSpPr>
        <p:spPr>
          <a:xfrm>
            <a:off x="6772485" y="3199807"/>
            <a:ext cx="22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T Sans"/>
                <a:ea typeface="PT Sans"/>
                <a:cs typeface="PT Sans"/>
                <a:sym typeface="PT Sans"/>
              </a:rPr>
              <a:t>must learn alignment and generation simultaneously during fine-tuning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49" name="Google Shape;549;p47"/>
          <p:cNvSpPr txBox="1"/>
          <p:nvPr/>
        </p:nvSpPr>
        <p:spPr>
          <a:xfrm>
            <a:off x="6787328" y="4270354"/>
            <a:ext cx="221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T Sans"/>
                <a:ea typeface="PT Sans"/>
                <a:cs typeface="PT Sans"/>
                <a:sym typeface="PT Sans"/>
              </a:rPr>
              <a:t>alignment doesn't transfer well to remote sensing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50" name="Google Shape;550;p47"/>
          <p:cNvSpPr txBox="1"/>
          <p:nvPr/>
        </p:nvSpPr>
        <p:spPr>
          <a:xfrm>
            <a:off x="6531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51" name="Google Shape;551;p47"/>
          <p:cNvSpPr txBox="1"/>
          <p:nvPr/>
        </p:nvSpPr>
        <p:spPr>
          <a:xfrm rot="-5400000">
            <a:off x="-8472" y="3397854"/>
            <a:ext cx="11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VIT/GPT2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7"/>
          <p:cNvSpPr txBox="1"/>
          <p:nvPr/>
        </p:nvSpPr>
        <p:spPr>
          <a:xfrm rot="-5400000">
            <a:off x="120617" y="4408677"/>
            <a:ext cx="85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BLIP1</a:t>
            </a:r>
            <a:endParaRPr b="1" sz="19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58" name="Google Shape;558;p48"/>
          <p:cNvSpPr txBox="1"/>
          <p:nvPr/>
        </p:nvSpPr>
        <p:spPr>
          <a:xfrm>
            <a:off x="674900" y="255100"/>
            <a:ext cx="10731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AU" sz="3000">
                <a:latin typeface="PT Sans"/>
                <a:ea typeface="PT Sans"/>
                <a:cs typeface="PT Sans"/>
                <a:sym typeface="PT Sans"/>
              </a:rPr>
              <a:t>Discussion BITA Approach, the importance of pretraining</a:t>
            </a:r>
            <a:endParaRPr b="1" sz="30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59" name="Google Shape;559;p48"/>
          <p:cNvSpPr txBox="1"/>
          <p:nvPr/>
        </p:nvSpPr>
        <p:spPr>
          <a:xfrm>
            <a:off x="4119601" y="985063"/>
            <a:ext cx="2469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Stage 2</a:t>
            </a:r>
            <a:endParaRPr b="1"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Caption generation</a:t>
            </a:r>
            <a:endParaRPr sz="29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0" name="Google Shape;560;p48"/>
          <p:cNvSpPr txBox="1"/>
          <p:nvPr/>
        </p:nvSpPr>
        <p:spPr>
          <a:xfrm>
            <a:off x="536850" y="1020737"/>
            <a:ext cx="3321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Stage 1 Alignment Phase</a:t>
            </a:r>
            <a:endParaRPr b="1" sz="20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Caption reconstruction(MLM)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1" name="Google Shape;561;p48"/>
          <p:cNvSpPr txBox="1"/>
          <p:nvPr/>
        </p:nvSpPr>
        <p:spPr>
          <a:xfrm>
            <a:off x="4615267" y="2076110"/>
            <a:ext cx="221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Write a full sentence from scratch, </a:t>
            </a:r>
            <a:endParaRPr sz="1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based on the image</a:t>
            </a:r>
            <a:endParaRPr sz="1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2" name="Google Shape;562;p48"/>
          <p:cNvSpPr txBox="1"/>
          <p:nvPr/>
        </p:nvSpPr>
        <p:spPr>
          <a:xfrm>
            <a:off x="9754693" y="1157099"/>
            <a:ext cx="13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Result</a:t>
            </a:r>
            <a:endParaRPr sz="25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3" name="Google Shape;563;p48"/>
          <p:cNvSpPr txBox="1"/>
          <p:nvPr/>
        </p:nvSpPr>
        <p:spPr>
          <a:xfrm>
            <a:off x="6886787" y="961825"/>
            <a:ext cx="2115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Stage 3</a:t>
            </a:r>
            <a:endParaRPr b="1"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Fine Tuning</a:t>
            </a:r>
            <a:endParaRPr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4" name="Google Shape;564;p48"/>
          <p:cNvSpPr txBox="1"/>
          <p:nvPr/>
        </p:nvSpPr>
        <p:spPr>
          <a:xfrm>
            <a:off x="6928299" y="2176159"/>
            <a:ext cx="193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latin typeface="PT Sans"/>
                <a:ea typeface="PT Sans"/>
                <a:cs typeface="PT Sans"/>
                <a:sym typeface="PT Sans"/>
              </a:rPr>
              <a:t>RCISD Dataset</a:t>
            </a:r>
            <a:endParaRPr b="1" sz="16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8734 images</a:t>
            </a:r>
            <a:endParaRPr b="1" sz="1600"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65" name="Google Shape;565;p48"/>
          <p:cNvCxnSpPr/>
          <p:nvPr/>
        </p:nvCxnSpPr>
        <p:spPr>
          <a:xfrm>
            <a:off x="3765412" y="994912"/>
            <a:ext cx="0" cy="2019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48"/>
          <p:cNvSpPr txBox="1"/>
          <p:nvPr/>
        </p:nvSpPr>
        <p:spPr>
          <a:xfrm>
            <a:off x="9101289" y="2091985"/>
            <a:ext cx="24693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9"/>
              </a:spcBef>
              <a:spcAft>
                <a:spcPts val="1409"/>
              </a:spcAft>
              <a:buNone/>
            </a:pPr>
            <a:r>
              <a:rPr i="1" lang="en-AU" sz="17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4 planes are parked near a terminal in an airport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567" name="Google Shape;567;p48"/>
          <p:cNvCxnSpPr/>
          <p:nvPr/>
        </p:nvCxnSpPr>
        <p:spPr>
          <a:xfrm>
            <a:off x="690200" y="1922025"/>
            <a:ext cx="108144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48"/>
          <p:cNvSpPr/>
          <p:nvPr/>
        </p:nvSpPr>
        <p:spPr>
          <a:xfrm>
            <a:off x="3613000" y="3203550"/>
            <a:ext cx="3057600" cy="81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VIT, 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pre-trained on classification </a:t>
            </a: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 </a:t>
            </a:r>
            <a:endParaRPr b="1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GPT2, 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only trained on text, </a:t>
            </a:r>
            <a:r>
              <a:rPr b="1" lang="en-AU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no prior alignment with vision</a:t>
            </a:r>
            <a:endParaRPr b="1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9" name="Google Shape;569;p48"/>
          <p:cNvSpPr/>
          <p:nvPr/>
        </p:nvSpPr>
        <p:spPr>
          <a:xfrm>
            <a:off x="774475" y="4158075"/>
            <a:ext cx="5963100" cy="8136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Blip 1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: Multitask Objectives (retrieval, VQA, captioning) 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Domain Gap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 Pre Trained on natural images (too general),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T Sans"/>
                <a:ea typeface="PT Sans"/>
                <a:cs typeface="PT Sans"/>
                <a:sym typeface="PT Sans"/>
              </a:rPr>
              <a:t>and</a:t>
            </a:r>
            <a:r>
              <a:rPr b="1" lang="en-AU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 Vocabulary Mismatch</a:t>
            </a:r>
            <a:r>
              <a:rPr lang="en-AU">
                <a:latin typeface="PT Sans"/>
                <a:ea typeface="PT Sans"/>
                <a:cs typeface="PT Sans"/>
                <a:sym typeface="PT Sans"/>
              </a:rPr>
              <a:t> web-scraped captions, not remote sensing data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774475" y="3208650"/>
            <a:ext cx="2838300" cy="81360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6708169" y="4158079"/>
            <a:ext cx="2398200" cy="81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8"/>
          <p:cNvSpPr/>
          <p:nvPr/>
        </p:nvSpPr>
        <p:spPr>
          <a:xfrm>
            <a:off x="774475" y="5125200"/>
            <a:ext cx="2743200" cy="730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latin typeface="PT Sans"/>
                <a:ea typeface="PT Sans"/>
                <a:cs typeface="PT Sans"/>
                <a:sym typeface="PT Sans"/>
              </a:rPr>
              <a:t>BITA: </a:t>
            </a:r>
            <a:r>
              <a:rPr lang="en-AU" sz="13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 Training specific for RS image–caption alignment. Creates a </a:t>
            </a:r>
            <a:r>
              <a:rPr b="1" lang="en-AU" sz="13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shared embedding space</a:t>
            </a:r>
            <a:endParaRPr b="1" sz="1300">
              <a:solidFill>
                <a:srgbClr val="0000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73" name="Google Shape;573;p48"/>
          <p:cNvSpPr/>
          <p:nvPr/>
        </p:nvSpPr>
        <p:spPr>
          <a:xfrm>
            <a:off x="3517937" y="5125202"/>
            <a:ext cx="3190500" cy="730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T Sans"/>
                <a:ea typeface="PT Sans"/>
                <a:cs typeface="PT Sans"/>
                <a:sym typeface="PT Sans"/>
              </a:rPr>
              <a:t>BITA: </a:t>
            </a: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Refine decoding and </a:t>
            </a:r>
            <a:r>
              <a:rPr b="1" lang="en-AU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fluent captioning abilities</a:t>
            </a: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,  trains the model to generate captions autoregressive</a:t>
            </a:r>
            <a:endParaRPr b="1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74" name="Google Shape;574;p48"/>
          <p:cNvSpPr/>
          <p:nvPr/>
        </p:nvSpPr>
        <p:spPr>
          <a:xfrm>
            <a:off x="6670543" y="5125202"/>
            <a:ext cx="2398200" cy="730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8"/>
          <p:cNvSpPr/>
          <p:nvPr/>
        </p:nvSpPr>
        <p:spPr>
          <a:xfrm>
            <a:off x="6684300" y="3203550"/>
            <a:ext cx="2398200" cy="81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6" name="Google Shape;576;p48"/>
          <p:cNvCxnSpPr/>
          <p:nvPr/>
        </p:nvCxnSpPr>
        <p:spPr>
          <a:xfrm>
            <a:off x="6730521" y="1020137"/>
            <a:ext cx="0" cy="2019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48"/>
          <p:cNvCxnSpPr/>
          <p:nvPr/>
        </p:nvCxnSpPr>
        <p:spPr>
          <a:xfrm>
            <a:off x="9058756" y="994912"/>
            <a:ext cx="0" cy="20199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8"/>
          <p:cNvSpPr/>
          <p:nvPr/>
        </p:nvSpPr>
        <p:spPr>
          <a:xfrm>
            <a:off x="9089286" y="3192332"/>
            <a:ext cx="2557500" cy="81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8"/>
          <p:cNvSpPr/>
          <p:nvPr/>
        </p:nvSpPr>
        <p:spPr>
          <a:xfrm>
            <a:off x="9089286" y="4158079"/>
            <a:ext cx="2557500" cy="813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8"/>
          <p:cNvSpPr/>
          <p:nvPr/>
        </p:nvSpPr>
        <p:spPr>
          <a:xfrm>
            <a:off x="9058738" y="5125202"/>
            <a:ext cx="2557500" cy="7308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p48" title="airport_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739256" y="2078424"/>
            <a:ext cx="900398" cy="88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8" title="airport_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3911870" y="2077772"/>
            <a:ext cx="888973" cy="87387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8"/>
          <p:cNvSpPr txBox="1"/>
          <p:nvPr/>
        </p:nvSpPr>
        <p:spPr>
          <a:xfrm>
            <a:off x="1640510" y="2103847"/>
            <a:ext cx="21150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9"/>
              </a:spcBef>
              <a:spcAft>
                <a:spcPts val="1409"/>
              </a:spcAft>
              <a:buNone/>
            </a:pPr>
            <a:r>
              <a:rPr lang="en-AU" sz="15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“Some </a:t>
            </a:r>
            <a:r>
              <a:rPr b="1" lang="en-AU" sz="152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[MASK]</a:t>
            </a:r>
            <a:r>
              <a:rPr lang="en-AU" sz="152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are parked near a terminal in an airport”</a:t>
            </a:r>
            <a:endParaRPr sz="12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84" name="Google Shape;584;p48"/>
          <p:cNvSpPr txBox="1"/>
          <p:nvPr/>
        </p:nvSpPr>
        <p:spPr>
          <a:xfrm>
            <a:off x="9089249" y="3152282"/>
            <a:ext cx="2618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Poor generalization and fluency. </a:t>
            </a:r>
            <a:r>
              <a:rPr b="1" lang="en-AU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No shared embedding space </a:t>
            </a: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vision-language representation.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85" name="Google Shape;585;p48"/>
          <p:cNvSpPr txBox="1"/>
          <p:nvPr/>
        </p:nvSpPr>
        <p:spPr>
          <a:xfrm>
            <a:off x="9199116" y="4138742"/>
            <a:ext cx="2337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Not optimised for captioning RSCID dataset is too small</a:t>
            </a:r>
            <a:endParaRPr sz="1600"/>
          </a:p>
        </p:txBody>
      </p:sp>
      <p:sp>
        <p:nvSpPr>
          <p:cNvPr id="586" name="Google Shape;586;p48"/>
          <p:cNvSpPr txBox="1"/>
          <p:nvPr/>
        </p:nvSpPr>
        <p:spPr>
          <a:xfrm>
            <a:off x="6772485" y="3199807"/>
            <a:ext cx="22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T Sans"/>
                <a:ea typeface="PT Sans"/>
                <a:cs typeface="PT Sans"/>
                <a:sym typeface="PT Sans"/>
              </a:rPr>
              <a:t>must learn alignment and generation simultaneously during fine-tuning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87" name="Google Shape;587;p48"/>
          <p:cNvSpPr txBox="1"/>
          <p:nvPr/>
        </p:nvSpPr>
        <p:spPr>
          <a:xfrm>
            <a:off x="6787328" y="4270354"/>
            <a:ext cx="221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T Sans"/>
                <a:ea typeface="PT Sans"/>
                <a:cs typeface="PT Sans"/>
                <a:sym typeface="PT Sans"/>
              </a:rPr>
              <a:t>alignment doesn't transfer well to remote sensing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88" name="Google Shape;588;p48"/>
          <p:cNvSpPr txBox="1"/>
          <p:nvPr/>
        </p:nvSpPr>
        <p:spPr>
          <a:xfrm>
            <a:off x="6727525" y="5165275"/>
            <a:ext cx="233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T Sans"/>
                <a:ea typeface="PT Sans"/>
                <a:cs typeface="PT Sans"/>
                <a:sym typeface="PT Sans"/>
              </a:rPr>
              <a:t>already speaking the language of remote sensing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89" name="Google Shape;589;p48"/>
          <p:cNvSpPr txBox="1"/>
          <p:nvPr/>
        </p:nvSpPr>
        <p:spPr>
          <a:xfrm>
            <a:off x="9304129" y="5182802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Fluent, accurate technical descriptions</a:t>
            </a:r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6531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91" name="Google Shape;591;p48"/>
          <p:cNvSpPr txBox="1"/>
          <p:nvPr/>
        </p:nvSpPr>
        <p:spPr>
          <a:xfrm rot="-5400000">
            <a:off x="-8472" y="3397854"/>
            <a:ext cx="11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VIT/GPT2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8"/>
          <p:cNvSpPr txBox="1"/>
          <p:nvPr/>
        </p:nvSpPr>
        <p:spPr>
          <a:xfrm rot="-5400000">
            <a:off x="120617" y="4408677"/>
            <a:ext cx="85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BLIP1</a:t>
            </a:r>
            <a:endParaRPr b="1" sz="19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93" name="Google Shape;593;p48"/>
          <p:cNvSpPr txBox="1"/>
          <p:nvPr/>
        </p:nvSpPr>
        <p:spPr>
          <a:xfrm rot="-5400000">
            <a:off x="120625" y="5288250"/>
            <a:ext cx="85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BITA</a:t>
            </a:r>
            <a:endParaRPr b="1" sz="20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99" name="Google Shape;599;p49"/>
          <p:cNvSpPr txBox="1"/>
          <p:nvPr/>
        </p:nvSpPr>
        <p:spPr>
          <a:xfrm>
            <a:off x="832750" y="350075"/>
            <a:ext cx="9621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575" lIns="116575" spcFirstLastPara="1" rIns="116575" wrap="square" tIns="1165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lang="en-AU" sz="3825">
                <a:solidFill>
                  <a:srgbClr val="38761D"/>
                </a:solidFill>
                <a:latin typeface="PT Sans"/>
                <a:ea typeface="PT Sans"/>
                <a:cs typeface="PT Sans"/>
                <a:sym typeface="PT Sans"/>
              </a:rPr>
              <a:t>Conclusion</a:t>
            </a:r>
            <a:endParaRPr b="1" sz="3825">
              <a:solidFill>
                <a:srgbClr val="38761D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00" name="Google Shape;600;p49"/>
          <p:cNvSpPr txBox="1"/>
          <p:nvPr/>
        </p:nvSpPr>
        <p:spPr>
          <a:xfrm>
            <a:off x="724850" y="2855250"/>
            <a:ext cx="109338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575" lIns="116575" spcFirstLastPara="1" rIns="116575" wrap="square" tIns="116575">
            <a:spAutoFit/>
          </a:bodyPr>
          <a:lstStyle/>
          <a:p>
            <a:pPr indent="-437206" lvl="0" marL="582941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PT Sans"/>
              <a:buChar char="●"/>
            </a:pPr>
            <a:r>
              <a:rPr b="1" lang="en-AU" sz="2040">
                <a:solidFill>
                  <a:srgbClr val="000000"/>
                </a:solidFill>
              </a:rPr>
              <a:t>Result: </a:t>
            </a:r>
            <a:r>
              <a:rPr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Blip1 Large proved to be the better model due to it being </a:t>
            </a:r>
            <a:r>
              <a:rPr lang="en-AU" sz="2295">
                <a:latin typeface="PT Sans"/>
                <a:ea typeface="PT Sans"/>
                <a:cs typeface="PT Sans"/>
                <a:sym typeface="PT Sans"/>
              </a:rPr>
              <a:t>a multi-task </a:t>
            </a:r>
            <a:r>
              <a:rPr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 trained model on</a:t>
            </a:r>
            <a:r>
              <a:rPr lang="en-AU" sz="2295">
                <a:latin typeface="PT Sans"/>
                <a:ea typeface="PT Sans"/>
                <a:cs typeface="PT Sans"/>
                <a:sym typeface="PT Sans"/>
              </a:rPr>
              <a:t> natural</a:t>
            </a:r>
            <a:r>
              <a:rPr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images</a:t>
            </a:r>
            <a:r>
              <a:rPr lang="en-AU" sz="2295">
                <a:latin typeface="PT Sans"/>
                <a:ea typeface="PT Sans"/>
                <a:cs typeface="PT Sans"/>
                <a:sym typeface="PT Sans"/>
              </a:rPr>
              <a:t>, but still doesn’t have RS specialised vocab.</a:t>
            </a:r>
            <a:endParaRPr sz="229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01" name="Google Shape;601;p49"/>
          <p:cNvSpPr txBox="1"/>
          <p:nvPr/>
        </p:nvSpPr>
        <p:spPr>
          <a:xfrm>
            <a:off x="724838" y="3955827"/>
            <a:ext cx="103296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575" lIns="116575" spcFirstLastPara="1" rIns="116575" wrap="square" tIns="116575">
            <a:spAutoFit/>
          </a:bodyPr>
          <a:lstStyle/>
          <a:p>
            <a:pPr indent="-437206" lvl="0" marL="582941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PT Sans"/>
              <a:buChar char="●"/>
            </a:pPr>
            <a:r>
              <a:rPr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Fine tuning is difficult, especially adding attention to improve </a:t>
            </a:r>
            <a:r>
              <a:rPr b="1"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semantic(context). Data Augmentation doesn’t help! Need more variation.</a:t>
            </a:r>
            <a:endParaRPr b="1" sz="229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437206" lvl="0" marL="58294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PT Sans"/>
              <a:buChar char="●"/>
            </a:pPr>
            <a:r>
              <a:rPr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Remote Sensing Image Captioning has </a:t>
            </a:r>
            <a:r>
              <a:rPr b="1"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big potential in understanding the spatial world</a:t>
            </a:r>
            <a:r>
              <a:rPr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especially for future robotics</a:t>
            </a:r>
            <a:endParaRPr sz="229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02" name="Google Shape;602;p49"/>
          <p:cNvSpPr txBox="1"/>
          <p:nvPr/>
        </p:nvSpPr>
        <p:spPr>
          <a:xfrm>
            <a:off x="724838" y="1255439"/>
            <a:ext cx="99231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575" lIns="116575" spcFirstLastPara="1" rIns="116575" wrap="square" tIns="116575">
            <a:spAutoFit/>
          </a:bodyPr>
          <a:lstStyle/>
          <a:p>
            <a:pPr indent="-437206" lvl="0" marL="582941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PT Sans"/>
              <a:buChar char="●"/>
            </a:pPr>
            <a:r>
              <a:rPr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Dataset is very small and imbalance making it </a:t>
            </a:r>
            <a:r>
              <a:rPr b="1"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difficult to train accurately</a:t>
            </a:r>
            <a:r>
              <a:rPr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, </a:t>
            </a:r>
            <a:r>
              <a:rPr b="1" lang="en-AU" sz="229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captions are often generic</a:t>
            </a:r>
            <a:endParaRPr b="1" sz="2295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437206" lvl="0" marL="58294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5"/>
              <a:buFont typeface="PT Sans"/>
              <a:buChar char="●"/>
            </a:pPr>
            <a:r>
              <a:rPr b="1" lang="en-AU" sz="229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Non-consensus metric evaluation, </a:t>
            </a:r>
            <a:r>
              <a:rPr b="1" lang="en-AU" sz="2040"/>
              <a:t>R</a:t>
            </a:r>
            <a:r>
              <a:rPr b="1" lang="en-AU" sz="2040">
                <a:solidFill>
                  <a:srgbClr val="000000"/>
                </a:solidFill>
              </a:rPr>
              <a:t>eal-World Use &gt; BLEU</a:t>
            </a:r>
            <a:endParaRPr sz="229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03" name="Google Shape;603;p49"/>
          <p:cNvSpPr txBox="1"/>
          <p:nvPr/>
        </p:nvSpPr>
        <p:spPr>
          <a:xfrm>
            <a:off x="653146" y="6225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Presenter: Jason Widjaja (z5494973)</a:t>
            </a:r>
            <a:endParaRPr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610" name="Google Shape;610;p50" title="arcgispro_cover.jpg"/>
          <p:cNvPicPr preferRelativeResize="0"/>
          <p:nvPr/>
        </p:nvPicPr>
        <p:blipFill rotWithShape="1">
          <a:blip r:embed="rId3">
            <a:alphaModFix/>
          </a:blip>
          <a:srcRect b="29764" l="20049" r="27327" t="1336"/>
          <a:stretch/>
        </p:blipFill>
        <p:spPr>
          <a:xfrm>
            <a:off x="0" y="0"/>
            <a:ext cx="12192000" cy="609307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0"/>
          <p:cNvSpPr txBox="1"/>
          <p:nvPr/>
        </p:nvSpPr>
        <p:spPr>
          <a:xfrm>
            <a:off x="4844266" y="2349805"/>
            <a:ext cx="34356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000">
                <a:solidFill>
                  <a:srgbClr val="FFFFFF"/>
                </a:solidFill>
                <a:latin typeface="Noto Sans Symbols Black"/>
                <a:ea typeface="Noto Sans Symbols Black"/>
                <a:cs typeface="Noto Sans Symbols Black"/>
                <a:sym typeface="Noto Sans Symbols Black"/>
              </a:rPr>
              <a:t>THANK YOU</a:t>
            </a:r>
            <a:endParaRPr sz="3000">
              <a:solidFill>
                <a:srgbClr val="FFFFFF"/>
              </a:solidFill>
              <a:latin typeface="Noto Sans Symbols Black"/>
              <a:ea typeface="Noto Sans Symbols Black"/>
              <a:cs typeface="Noto Sans Symbols Black"/>
              <a:sym typeface="Noto Sans Symbols Black"/>
            </a:endParaRPr>
          </a:p>
        </p:txBody>
      </p:sp>
      <p:sp>
        <p:nvSpPr>
          <p:cNvPr id="612" name="Google Shape;612;p50"/>
          <p:cNvSpPr txBox="1"/>
          <p:nvPr/>
        </p:nvSpPr>
        <p:spPr>
          <a:xfrm>
            <a:off x="5501500" y="4789285"/>
            <a:ext cx="186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Jason Widjaja</a:t>
            </a:r>
            <a:endParaRPr b="1" sz="13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z5494973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p50"/>
          <p:cNvSpPr txBox="1"/>
          <p:nvPr/>
        </p:nvSpPr>
        <p:spPr>
          <a:xfrm>
            <a:off x="2902549" y="4789285"/>
            <a:ext cx="226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Revathi Sridhar Surya </a:t>
            </a:r>
            <a:endParaRPr b="1" sz="13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z5520480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50"/>
          <p:cNvSpPr txBox="1"/>
          <p:nvPr/>
        </p:nvSpPr>
        <p:spPr>
          <a:xfrm>
            <a:off x="845699" y="4789285"/>
            <a:ext cx="186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Shayan Ziaei </a:t>
            </a:r>
            <a:endParaRPr b="1" sz="13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z1234567</a:t>
            </a:r>
            <a:endParaRPr b="1" sz="13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5" name="Google Shape;615;p50"/>
          <p:cNvSpPr txBox="1"/>
          <p:nvPr/>
        </p:nvSpPr>
        <p:spPr>
          <a:xfrm>
            <a:off x="9596701" y="4789285"/>
            <a:ext cx="174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Pankaj Patel z5519861</a:t>
            </a:r>
            <a:endParaRPr b="1" sz="13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6" name="Google Shape;616;p50"/>
          <p:cNvSpPr txBox="1"/>
          <p:nvPr/>
        </p:nvSpPr>
        <p:spPr>
          <a:xfrm>
            <a:off x="7652034" y="4789285"/>
            <a:ext cx="174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Sachin Singh</a:t>
            </a:r>
            <a:endParaRPr b="1" sz="13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z5525041</a:t>
            </a:r>
            <a:endParaRPr b="1" sz="13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617" name="Google Shape;617;p50" title="whiteEsri_logo.svg.png"/>
          <p:cNvPicPr preferRelativeResize="0"/>
          <p:nvPr/>
        </p:nvPicPr>
        <p:blipFill rotWithShape="1">
          <a:blip r:embed="rId4">
            <a:alphaModFix/>
          </a:blip>
          <a:srcRect b="0" l="0" r="65083" t="0"/>
          <a:stretch/>
        </p:blipFill>
        <p:spPr>
          <a:xfrm>
            <a:off x="4074833" y="2429584"/>
            <a:ext cx="678374" cy="61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119743" y="6225545"/>
            <a:ext cx="73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Shayan ziaei (z5527663)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698505" y="1515680"/>
            <a:ext cx="6369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650" lIns="114650" spcFirstLastPara="1" rIns="114650" wrap="square" tIns="114650">
            <a:spAutoFit/>
          </a:bodyPr>
          <a:lstStyle/>
          <a:p>
            <a:pPr indent="-422048" lvl="0" marL="573349" rtl="0" algn="l">
              <a:lnSpc>
                <a:spcPct val="115000"/>
              </a:lnSpc>
              <a:spcBef>
                <a:spcPts val="1505"/>
              </a:spcBef>
              <a:spcAft>
                <a:spcPts val="0"/>
              </a:spcAft>
              <a:buClr>
                <a:srgbClr val="000000"/>
              </a:buClr>
              <a:buSzPts val="2132"/>
              <a:buFont typeface="PT Sans"/>
              <a:buAutoNum type="arabicPeriod"/>
            </a:pPr>
            <a:r>
              <a:rPr lang="en-AU" sz="213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To create a model that </a:t>
            </a:r>
            <a:r>
              <a:rPr b="1" lang="en-AU" sz="2131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generates accurate and coherent captions</a:t>
            </a:r>
            <a:r>
              <a:rPr lang="en-AU" sz="2131">
                <a:solidFill>
                  <a:srgbClr val="6A9955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AU" sz="213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for remote sensing images on RSCID dataset (e.g., “Four baseball fields are surrounded by green trees”).</a:t>
            </a:r>
            <a:endParaRPr sz="2131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573349" rtl="0" algn="l">
              <a:lnSpc>
                <a:spcPct val="115000"/>
              </a:lnSpc>
              <a:spcBef>
                <a:spcPts val="1505"/>
              </a:spcBef>
              <a:spcAft>
                <a:spcPts val="0"/>
              </a:spcAft>
              <a:buNone/>
            </a:pPr>
            <a:r>
              <a:t/>
            </a:r>
            <a:endParaRPr sz="2131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422048" lvl="0" marL="573349" rtl="0" algn="l">
              <a:lnSpc>
                <a:spcPct val="115000"/>
              </a:lnSpc>
              <a:spcBef>
                <a:spcPts val="1505"/>
              </a:spcBef>
              <a:spcAft>
                <a:spcPts val="0"/>
              </a:spcAft>
              <a:buClr>
                <a:srgbClr val="000000"/>
              </a:buClr>
              <a:buSzPts val="2132"/>
              <a:buFont typeface="PT Sans"/>
              <a:buAutoNum type="arabicPeriod"/>
            </a:pPr>
            <a:r>
              <a:rPr lang="en-AU" sz="213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To </a:t>
            </a:r>
            <a:r>
              <a:rPr b="1" lang="en-AU" sz="2131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address the challenges</a:t>
            </a:r>
            <a:r>
              <a:rPr lang="en-AU" sz="213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of scale, category, and rotation ambiguities inherent in remote sensing images.</a:t>
            </a:r>
            <a:endParaRPr b="1" sz="2884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5"/>
              </a:spcBef>
              <a:spcAft>
                <a:spcPts val="0"/>
              </a:spcAft>
              <a:buNone/>
            </a:pPr>
            <a:r>
              <a:t/>
            </a:r>
            <a:endParaRPr sz="2131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27" name="Google Shape;127;p18" title="sualization-of-remote-sensing-image-captioning-examples-on-the-RSICD-dataset-The-image.png"/>
          <p:cNvPicPr preferRelativeResize="0"/>
          <p:nvPr/>
        </p:nvPicPr>
        <p:blipFill rotWithShape="1">
          <a:blip r:embed="rId3">
            <a:alphaModFix/>
          </a:blip>
          <a:srcRect b="2059" l="32702" r="32182" t="50488"/>
          <a:stretch/>
        </p:blipFill>
        <p:spPr>
          <a:xfrm>
            <a:off x="7293350" y="656650"/>
            <a:ext cx="4271575" cy="49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755050" y="414728"/>
            <a:ext cx="7292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650" lIns="114650" spcFirstLastPara="1" rIns="114650" wrap="square" tIns="11465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9"/>
              <a:buFont typeface="Arial"/>
              <a:buNone/>
            </a:pPr>
            <a:r>
              <a:rPr b="1" lang="en-AU" sz="3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So our goal is …</a:t>
            </a:r>
            <a:endParaRPr b="1" sz="3762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34" name="Google Shape;134;p19" title="0049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84" y="2434726"/>
            <a:ext cx="3177507" cy="2897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1629038" y="5332130"/>
            <a:ext cx="1472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225" lIns="107225" spcFirstLastPara="1" rIns="107225" wrap="square" tIns="1072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3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00493.jpg</a:t>
            </a:r>
            <a:endParaRPr sz="1231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623700" y="642150"/>
            <a:ext cx="109446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225" lIns="107225" spcFirstLastPara="1" rIns="107225" wrap="square" tIns="1072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Challenge 1: Scale variation</a:t>
            </a:r>
            <a:endParaRPr b="1" sz="30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Objects differ significantly in size (e.g., a car vs. a runway). Each image is quite small 224 x 224</a:t>
            </a:r>
            <a:endParaRPr b="1" sz="1800">
              <a:solidFill>
                <a:srgbClr val="7030A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1885956" y="1838742"/>
            <a:ext cx="96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225" lIns="107225" spcFirstLastPara="1" rIns="107225" wrap="square" tIns="1072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93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Easy</a:t>
            </a:r>
            <a:endParaRPr b="1" sz="1876">
              <a:solidFill>
                <a:srgbClr val="34A75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972936" y="1838742"/>
            <a:ext cx="1639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225" lIns="107225" spcFirstLastPara="1" rIns="107225" wrap="square" tIns="1072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93">
                <a:solidFill>
                  <a:srgbClr val="FF9900"/>
                </a:solidFill>
                <a:latin typeface="PT Sans"/>
                <a:ea typeface="PT Sans"/>
                <a:cs typeface="PT Sans"/>
                <a:sym typeface="PT Sans"/>
              </a:rPr>
              <a:t>Medium</a:t>
            </a:r>
            <a:r>
              <a:rPr b="1" lang="en-AU" sz="1993">
                <a:solidFill>
                  <a:srgbClr val="34A753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b="1" sz="1876">
              <a:solidFill>
                <a:srgbClr val="34A75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7786216" y="1838742"/>
            <a:ext cx="32862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225" lIns="107225" spcFirstLastPara="1" rIns="107225" wrap="square" tIns="1072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93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Hard: Multi-object scenes</a:t>
            </a:r>
            <a:endParaRPr b="1" sz="1876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40" name="Google Shape;140;p19" title="airport_24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540" y="2434743"/>
            <a:ext cx="3177540" cy="2897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4640160" y="5332130"/>
            <a:ext cx="2568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225" lIns="107225" spcFirstLastPara="1" rIns="107225" wrap="square" tIns="1072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3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airport_245.jpg</a:t>
            </a:r>
            <a:endParaRPr sz="1231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42" name="Google Shape;142;p19" title="airport_23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4624" y="2434714"/>
            <a:ext cx="3177540" cy="289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8416294" y="5404500"/>
            <a:ext cx="2134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225" lIns="107225" spcFirstLastPara="1" rIns="107225" wrap="square" tIns="1072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3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airport_234.jpg</a:t>
            </a:r>
            <a:endParaRPr sz="1231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19743" y="6225545"/>
            <a:ext cx="73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Shayan ziaei (z5527663)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707220" y="581500"/>
            <a:ext cx="107253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025" lIns="112025" spcFirstLastPara="1" rIns="112025" wrap="square" tIns="1120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300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Challenge 2 Semantic ambiguity</a:t>
            </a:r>
            <a:r>
              <a:rPr lang="en-AU" sz="300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endParaRPr sz="300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Visually similar textures may represent different categories  (e.g., meadow vs. farmland).</a:t>
            </a:r>
            <a:endParaRPr b="1" sz="1800">
              <a:solidFill>
                <a:srgbClr val="7030A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51" name="Google Shape;151;p20" title="forest_21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883" y="1870075"/>
            <a:ext cx="2614078" cy="261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3776522" y="4479898"/>
            <a:ext cx="1924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025" lIns="112025" spcFirstLastPara="1" rIns="112025" wrap="square" tIns="1120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86">
                <a:solidFill>
                  <a:srgbClr val="116644"/>
                </a:solidFill>
                <a:latin typeface="PT Sans"/>
                <a:ea typeface="PT Sans"/>
                <a:cs typeface="PT Sans"/>
                <a:sym typeface="PT Sans"/>
              </a:rPr>
              <a:t>forest_214.jpg</a:t>
            </a:r>
            <a:endParaRPr sz="1286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53" name="Google Shape;153;p20" title="meadow_14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73" y="1870075"/>
            <a:ext cx="2614078" cy="261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010612" y="4479898"/>
            <a:ext cx="2017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025" lIns="112025" spcFirstLastPara="1" rIns="112025" wrap="square" tIns="1120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86">
                <a:solidFill>
                  <a:srgbClr val="116644"/>
                </a:solidFill>
                <a:latin typeface="PT Sans"/>
                <a:ea typeface="PT Sans"/>
                <a:cs typeface="PT Sans"/>
                <a:sym typeface="PT Sans"/>
              </a:rPr>
              <a:t>meadow_145.jpg</a:t>
            </a:r>
            <a:endParaRPr sz="1286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55" name="Google Shape;155;p20" title="mountain_12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292" y="1870091"/>
            <a:ext cx="2614078" cy="261404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6449431" y="4479898"/>
            <a:ext cx="2017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025" lIns="112025" spcFirstLastPara="1" rIns="112025" wrap="square" tIns="1120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86">
                <a:solidFill>
                  <a:srgbClr val="116644"/>
                </a:solidFill>
                <a:latin typeface="PT Sans"/>
                <a:ea typeface="PT Sans"/>
                <a:cs typeface="PT Sans"/>
                <a:sym typeface="PT Sans"/>
              </a:rPr>
              <a:t>mountain_126.jpg</a:t>
            </a:r>
            <a:endParaRPr sz="1286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475786" y="5208982"/>
            <a:ext cx="91884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025" lIns="112025" spcFirstLastPara="1" rIns="112025" wrap="square" tIns="1120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605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is this a Farmland / Meadow / Forest / Mountain?</a:t>
            </a:r>
            <a:endParaRPr b="1" sz="2482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58" name="Google Shape;158;p20" title="river_200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0701" y="1870075"/>
            <a:ext cx="2614078" cy="261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9168841" y="4479898"/>
            <a:ext cx="2017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025" lIns="112025" spcFirstLastPara="1" rIns="112025" wrap="square" tIns="1120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86">
                <a:solidFill>
                  <a:srgbClr val="116644"/>
                </a:solidFill>
                <a:latin typeface="PT Sans"/>
                <a:ea typeface="PT Sans"/>
                <a:cs typeface="PT Sans"/>
                <a:sym typeface="PT Sans"/>
              </a:rPr>
              <a:t>river_200.jpg</a:t>
            </a:r>
            <a:endParaRPr sz="1286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119743" y="6225545"/>
            <a:ext cx="73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Shayan ziaei (z5527663)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1521646" y="240425"/>
            <a:ext cx="95352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325" lIns="116325" spcFirstLastPara="1" rIns="116325" wrap="square" tIns="1163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Challenge 3 Rotation ambiguity</a:t>
            </a:r>
            <a:endParaRPr sz="30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No fixed orientation in aerial views.</a:t>
            </a:r>
            <a:endParaRPr sz="1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latin typeface="PT Sans"/>
                <a:ea typeface="PT Sans"/>
                <a:cs typeface="PT Sans"/>
                <a:sym typeface="PT Sans"/>
              </a:rPr>
              <a:t>Cnn based models may be </a:t>
            </a:r>
            <a:r>
              <a:rPr lang="en-AU" sz="1600">
                <a:latin typeface="PT Sans"/>
                <a:ea typeface="PT Sans"/>
                <a:cs typeface="PT Sans"/>
                <a:sym typeface="PT Sans"/>
              </a:rPr>
              <a:t>rotation</a:t>
            </a:r>
            <a:r>
              <a:rPr lang="en-AU" sz="1600"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AU" sz="1600">
                <a:latin typeface="PT Sans"/>
                <a:ea typeface="PT Sans"/>
                <a:cs typeface="PT Sans"/>
                <a:sym typeface="PT Sans"/>
              </a:rPr>
              <a:t>sensitive</a:t>
            </a:r>
            <a:r>
              <a:rPr lang="en-AU" sz="1600">
                <a:latin typeface="PT Sans"/>
                <a:ea typeface="PT Sans"/>
                <a:cs typeface="PT Sans"/>
                <a:sym typeface="PT Sans"/>
              </a:rPr>
              <a:t>-Features extracted may vary with rotation</a:t>
            </a:r>
            <a:endParaRPr sz="16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latin typeface="PT Sans"/>
                <a:ea typeface="PT Sans"/>
                <a:cs typeface="PT Sans"/>
                <a:sym typeface="PT Sans"/>
              </a:rPr>
              <a:t>May even get different caption-&gt; hurts the evaluation</a:t>
            </a:r>
            <a:endParaRPr sz="16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8641854" y="5189316"/>
            <a:ext cx="2011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325" lIns="116325" spcFirstLastPara="1" rIns="116325" wrap="square" tIns="116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3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commercial_110.jpg</a:t>
            </a:r>
            <a:endParaRPr sz="133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1521645" y="5189316"/>
            <a:ext cx="1750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325" lIns="116325" spcFirstLastPara="1" rIns="116325" wrap="square" tIns="116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3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parking_266.jpg</a:t>
            </a:r>
            <a:endParaRPr sz="133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69" name="Google Shape;169;p21" title="commercial_11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658" y="1815942"/>
            <a:ext cx="3363592" cy="336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 title="parking_26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074" y="1811050"/>
            <a:ext cx="3147675" cy="33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 title="viaduct_35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5058" y="1815927"/>
            <a:ext cx="3363623" cy="336362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5001269" y="5189316"/>
            <a:ext cx="2011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325" lIns="116325" spcFirstLastPara="1" rIns="116325" wrap="square" tIns="1163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35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viaduct_357.jpg</a:t>
            </a:r>
            <a:endParaRPr sz="1335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19743" y="6225545"/>
            <a:ext cx="73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Shayan ziaei (z5527663)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79" name="Google Shape;179;p22" title="1-s2.0-S0303243422000678-gr1_lrg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2012" y="1309399"/>
            <a:ext cx="7507973" cy="467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1476150" y="221263"/>
            <a:ext cx="92397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175" lIns="100175" spcFirstLastPara="1" rIns="100175" wrap="square" tIns="1001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30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Challenge 4 Multi-object scenes</a:t>
            </a:r>
            <a:r>
              <a:rPr lang="en-AU" sz="197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endParaRPr sz="1972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97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 single image may contain roads, rivers, and buildings all at once.</a:t>
            </a:r>
            <a:endParaRPr b="1" sz="1972">
              <a:solidFill>
                <a:srgbClr val="7030A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404863" y="5373975"/>
            <a:ext cx="164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50">
                <a:solidFill>
                  <a:srgbClr val="116644"/>
                </a:solidFill>
                <a:latin typeface="PT Sans"/>
                <a:ea typeface="PT Sans"/>
                <a:cs typeface="PT Sans"/>
                <a:sym typeface="PT Sans"/>
              </a:rPr>
              <a:t>airport_90.jpg</a:t>
            </a:r>
            <a:endParaRPr sz="105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119743" y="6225545"/>
            <a:ext cx="73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Shayan ziaei (z5527663)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88" name="Google Shape;188;p23" title="174290699-822f3c98-ed44-41e6-a1b1-0de36d966507.png"/>
          <p:cNvPicPr preferRelativeResize="0"/>
          <p:nvPr/>
        </p:nvPicPr>
        <p:blipFill rotWithShape="1">
          <a:blip r:embed="rId3">
            <a:alphaModFix/>
          </a:blip>
          <a:srcRect b="31496" l="17353" r="67334" t="50267"/>
          <a:stretch/>
        </p:blipFill>
        <p:spPr>
          <a:xfrm>
            <a:off x="5211250" y="187300"/>
            <a:ext cx="2517625" cy="278245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788275" y="569975"/>
            <a:ext cx="42864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700" lIns="114700" spcFirstLastPara="1" rIns="114700" wrap="square" tIns="114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6"/>
              </a:spcBef>
              <a:spcAft>
                <a:spcPts val="0"/>
              </a:spcAft>
              <a:buNone/>
            </a:pPr>
            <a:r>
              <a:rPr b="1" i="1" lang="en-AU" sz="3100">
                <a:solidFill>
                  <a:srgbClr val="38761D"/>
                </a:solidFill>
                <a:latin typeface="PT Sans"/>
                <a:ea typeface="PT Sans"/>
                <a:cs typeface="PT Sans"/>
                <a:sym typeface="PT Sans"/>
              </a:rPr>
              <a:t>“Need a way to </a:t>
            </a:r>
            <a:endParaRPr b="1" i="1" sz="3100">
              <a:solidFill>
                <a:srgbClr val="38761D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6"/>
              </a:spcBef>
              <a:spcAft>
                <a:spcPts val="0"/>
              </a:spcAft>
              <a:buNone/>
            </a:pPr>
            <a:r>
              <a:rPr b="1" i="1" lang="en-AU" sz="3100">
                <a:solidFill>
                  <a:srgbClr val="38761D"/>
                </a:solidFill>
                <a:latin typeface="PT Sans"/>
                <a:ea typeface="PT Sans"/>
                <a:cs typeface="PT Sans"/>
                <a:sym typeface="PT Sans"/>
              </a:rPr>
              <a:t>focus the model”</a:t>
            </a:r>
            <a:endParaRPr b="1" sz="31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8010533" y="1207385"/>
            <a:ext cx="37641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700" lIns="114700" spcFirstLastPara="1" rIns="114700" wrap="square" tIns="114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FF0000"/>
                </a:solidFill>
              </a:rPr>
              <a:t>1. </a:t>
            </a:r>
            <a:r>
              <a:rPr b="1" lang="en-AU" sz="2400">
                <a:solidFill>
                  <a:srgbClr val="FF0000"/>
                </a:solidFill>
              </a:rPr>
              <a:t>Which feature </a:t>
            </a:r>
            <a:r>
              <a:rPr lang="en-AU" sz="2400">
                <a:solidFill>
                  <a:srgbClr val="000000"/>
                </a:solidFill>
              </a:rPr>
              <a:t>are important?</a:t>
            </a:r>
            <a:r>
              <a:rPr lang="en-AU" sz="2400">
                <a:solidFill>
                  <a:srgbClr val="000000"/>
                </a:solidFill>
              </a:rPr>
              <a:t>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7982651" y="3963763"/>
            <a:ext cx="41976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700" lIns="114700" spcFirstLastPara="1" rIns="114700" wrap="square" tIns="114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2. </a:t>
            </a:r>
            <a:r>
              <a:rPr b="1" lang="en-AU" sz="2400">
                <a:solidFill>
                  <a:srgbClr val="0000FF"/>
                </a:solidFill>
                <a:latin typeface="PT Sans"/>
                <a:ea typeface="PT Sans"/>
                <a:cs typeface="PT Sans"/>
                <a:sym typeface="PT Sans"/>
              </a:rPr>
              <a:t>Where</a:t>
            </a:r>
            <a:r>
              <a:rPr lang="en-AU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in the image</a:t>
            </a:r>
            <a:r>
              <a:rPr lang="en-AU" sz="24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is important(look)?</a:t>
            </a:r>
            <a:endParaRPr sz="24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92" name="Google Shape;192;p23" title="174290699-822f3c98-ed44-41e6-a1b1-0de36d966507.png"/>
          <p:cNvPicPr preferRelativeResize="0"/>
          <p:nvPr/>
        </p:nvPicPr>
        <p:blipFill rotWithShape="1">
          <a:blip r:embed="rId3">
            <a:alphaModFix/>
          </a:blip>
          <a:srcRect b="30248" l="710" r="83743" t="50267"/>
          <a:stretch/>
        </p:blipFill>
        <p:spPr>
          <a:xfrm>
            <a:off x="1610177" y="2177862"/>
            <a:ext cx="2417475" cy="28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 title="174290699-822f3c98-ed44-41e6-a1b1-0de36d966507.png"/>
          <p:cNvPicPr preferRelativeResize="0"/>
          <p:nvPr/>
        </p:nvPicPr>
        <p:blipFill rotWithShape="1">
          <a:blip r:embed="rId3">
            <a:alphaModFix/>
          </a:blip>
          <a:srcRect b="31495" l="33947" r="50312" t="50268"/>
          <a:stretch/>
        </p:blipFill>
        <p:spPr>
          <a:xfrm>
            <a:off x="5153925" y="3117925"/>
            <a:ext cx="2615197" cy="28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119743" y="6225545"/>
            <a:ext cx="732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Presenter: Pankaj Patel (z5519861)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